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5" r:id="rId2"/>
    <p:sldId id="346" r:id="rId3"/>
    <p:sldId id="350" r:id="rId4"/>
    <p:sldId id="348" r:id="rId5"/>
    <p:sldId id="351" r:id="rId6"/>
    <p:sldId id="353" r:id="rId7"/>
    <p:sldId id="352" r:id="rId8"/>
    <p:sldId id="263" r:id="rId9"/>
    <p:sldId id="264" r:id="rId10"/>
    <p:sldId id="304" r:id="rId11"/>
    <p:sldId id="311" r:id="rId12"/>
    <p:sldId id="30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6600"/>
    <a:srgbClr val="CC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085" autoAdjust="0"/>
  </p:normalViewPr>
  <p:slideViewPr>
    <p:cSldViewPr>
      <p:cViewPr>
        <p:scale>
          <a:sx n="80" d="100"/>
          <a:sy n="80" d="100"/>
        </p:scale>
        <p:origin x="-1956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6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A226A-391C-4D4C-BAA1-5B65F500FF3F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33BC-2600-4EFA-9A97-48FB3CD4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91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28090-709A-42C3-8EE5-131BD0609997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2519-6D37-4338-877E-826F63B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4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7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1BE90D01-64F5-4D3F-8CC3-20A6B01C6B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8732" y="6324600"/>
            <a:ext cx="2133600" cy="457200"/>
          </a:xfrm>
          <a:ln/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fld id="{1BE90D01-64F5-4D3F-8CC3-20A6B01C6B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90D01-64F5-4D3F-8CC3-20A6B01C6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6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6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6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6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16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6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6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6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fld id="{4F1EB419-364A-4470-BAAB-A5A3F0A14F3D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16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16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2138" y="62325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fld id="{1BE90D01-64F5-4D3F-8CC3-20A6B01C6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6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habitat.igc.org/agenda21/a21-06.htm" TargetMode="External"/><Relationship Id="rId13" Type="http://schemas.openxmlformats.org/officeDocument/2006/relationships/hyperlink" Target="http://habitat.igc.org/agenda21/a21-11.htm" TargetMode="External"/><Relationship Id="rId18" Type="http://schemas.openxmlformats.org/officeDocument/2006/relationships/hyperlink" Target="http://habitat.igc.org/agenda21/a21-16.htm" TargetMode="External"/><Relationship Id="rId26" Type="http://schemas.openxmlformats.org/officeDocument/2006/relationships/hyperlink" Target="http://habitat.igc.org/agenda21/a21-24.htm" TargetMode="External"/><Relationship Id="rId39" Type="http://schemas.openxmlformats.org/officeDocument/2006/relationships/hyperlink" Target="http://habitat.igc.org/agenda21/a21-37.htm" TargetMode="External"/><Relationship Id="rId3" Type="http://schemas.openxmlformats.org/officeDocument/2006/relationships/hyperlink" Target="http://habitat.igc.org/agenda21/a21-01.htm" TargetMode="External"/><Relationship Id="rId21" Type="http://schemas.openxmlformats.org/officeDocument/2006/relationships/hyperlink" Target="http://habitat.igc.org/agenda21/a21-19.htm" TargetMode="External"/><Relationship Id="rId34" Type="http://schemas.openxmlformats.org/officeDocument/2006/relationships/hyperlink" Target="http://habitat.igc.org/agenda21/a21-32.htm" TargetMode="External"/><Relationship Id="rId42" Type="http://schemas.openxmlformats.org/officeDocument/2006/relationships/hyperlink" Target="http://habitat.igc.org/agenda21/a21-40.htm" TargetMode="External"/><Relationship Id="rId7" Type="http://schemas.openxmlformats.org/officeDocument/2006/relationships/hyperlink" Target="http://habitat.igc.org/agenda21/a21-05.htm" TargetMode="External"/><Relationship Id="rId12" Type="http://schemas.openxmlformats.org/officeDocument/2006/relationships/hyperlink" Target="http://habitat.igc.org/agenda21/a21-10.htm" TargetMode="External"/><Relationship Id="rId17" Type="http://schemas.openxmlformats.org/officeDocument/2006/relationships/hyperlink" Target="http://habitat.igc.org/agenda21/a21-15.htm" TargetMode="External"/><Relationship Id="rId25" Type="http://schemas.openxmlformats.org/officeDocument/2006/relationships/hyperlink" Target="http://habitat.igc.org/agenda21/a21-23.htm" TargetMode="External"/><Relationship Id="rId33" Type="http://schemas.openxmlformats.org/officeDocument/2006/relationships/hyperlink" Target="http://habitat.igc.org/agenda21/a21-31.htm" TargetMode="External"/><Relationship Id="rId38" Type="http://schemas.openxmlformats.org/officeDocument/2006/relationships/hyperlink" Target="http://habitat.igc.org/agenda21/a21-36.htm" TargetMode="External"/><Relationship Id="rId46" Type="http://schemas.openxmlformats.org/officeDocument/2006/relationships/hyperlink" Target="http://habitat.igc.org/treaties/index.htm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habitat.igc.org/agenda21/a21-14.htm" TargetMode="External"/><Relationship Id="rId20" Type="http://schemas.openxmlformats.org/officeDocument/2006/relationships/hyperlink" Target="http://habitat.igc.org/agenda21/a21-18.htm" TargetMode="External"/><Relationship Id="rId29" Type="http://schemas.openxmlformats.org/officeDocument/2006/relationships/hyperlink" Target="http://habitat.igc.org/agenda21/a21-27.htm" TargetMode="External"/><Relationship Id="rId41" Type="http://schemas.openxmlformats.org/officeDocument/2006/relationships/hyperlink" Target="http://habitat.igc.org/agenda21/a21-39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abitat.igc.org/agenda21/a21-04.htm" TargetMode="External"/><Relationship Id="rId11" Type="http://schemas.openxmlformats.org/officeDocument/2006/relationships/hyperlink" Target="http://habitat.igc.org/agenda21/a21-09.htm" TargetMode="External"/><Relationship Id="rId24" Type="http://schemas.openxmlformats.org/officeDocument/2006/relationships/hyperlink" Target="http://habitat.igc.org/agenda21/a21-22.htm" TargetMode="External"/><Relationship Id="rId32" Type="http://schemas.openxmlformats.org/officeDocument/2006/relationships/hyperlink" Target="http://habitat.igc.org/agenda21/a21-30.htm" TargetMode="External"/><Relationship Id="rId37" Type="http://schemas.openxmlformats.org/officeDocument/2006/relationships/hyperlink" Target="http://habitat.igc.org/agenda21/a21-35.htm" TargetMode="External"/><Relationship Id="rId40" Type="http://schemas.openxmlformats.org/officeDocument/2006/relationships/hyperlink" Target="http://habitat.igc.org/agenda21/a21-38.htm" TargetMode="External"/><Relationship Id="rId45" Type="http://schemas.openxmlformats.org/officeDocument/2006/relationships/hyperlink" Target="http://habitat.igc.org/agenda21/forest.htm" TargetMode="External"/><Relationship Id="rId5" Type="http://schemas.openxmlformats.org/officeDocument/2006/relationships/hyperlink" Target="http://habitat.igc.org/agenda21/a21-03.htm" TargetMode="External"/><Relationship Id="rId15" Type="http://schemas.openxmlformats.org/officeDocument/2006/relationships/hyperlink" Target="http://habitat.igc.org/agenda21/a21-13.htm" TargetMode="External"/><Relationship Id="rId23" Type="http://schemas.openxmlformats.org/officeDocument/2006/relationships/hyperlink" Target="http://habitat.igc.org/agenda21/a21-21.htm" TargetMode="External"/><Relationship Id="rId28" Type="http://schemas.openxmlformats.org/officeDocument/2006/relationships/hyperlink" Target="http://habitat.igc.org/agenda21/a21-26.htm" TargetMode="External"/><Relationship Id="rId36" Type="http://schemas.openxmlformats.org/officeDocument/2006/relationships/hyperlink" Target="http://habitat.igc.org/agenda21/a21-34.htm" TargetMode="External"/><Relationship Id="rId10" Type="http://schemas.openxmlformats.org/officeDocument/2006/relationships/hyperlink" Target="http://habitat.igc.org/agenda21/a21-08.htm" TargetMode="External"/><Relationship Id="rId19" Type="http://schemas.openxmlformats.org/officeDocument/2006/relationships/hyperlink" Target="http://habitat.igc.org/agenda21/a21-17.htm" TargetMode="External"/><Relationship Id="rId31" Type="http://schemas.openxmlformats.org/officeDocument/2006/relationships/hyperlink" Target="http://habitat.igc.org/agenda21/a21-29.htm" TargetMode="External"/><Relationship Id="rId44" Type="http://schemas.openxmlformats.org/officeDocument/2006/relationships/hyperlink" Target="http://www.biodiv.org/" TargetMode="External"/><Relationship Id="rId4" Type="http://schemas.openxmlformats.org/officeDocument/2006/relationships/hyperlink" Target="http://habitat.igc.org/agenda21/a21-02.htm" TargetMode="External"/><Relationship Id="rId9" Type="http://schemas.openxmlformats.org/officeDocument/2006/relationships/hyperlink" Target="http://habitat.igc.org/agenda21/a21-07.htm" TargetMode="External"/><Relationship Id="rId14" Type="http://schemas.openxmlformats.org/officeDocument/2006/relationships/hyperlink" Target="http://habitat.igc.org/agenda21/a21-12.htm" TargetMode="External"/><Relationship Id="rId22" Type="http://schemas.openxmlformats.org/officeDocument/2006/relationships/hyperlink" Target="http://habitat.igc.org/agenda21/a21-20.htm" TargetMode="External"/><Relationship Id="rId27" Type="http://schemas.openxmlformats.org/officeDocument/2006/relationships/hyperlink" Target="http://habitat.igc.org/agenda21/a21-25.htm" TargetMode="External"/><Relationship Id="rId30" Type="http://schemas.openxmlformats.org/officeDocument/2006/relationships/hyperlink" Target="http://habitat.igc.org/agenda21/a21-28.htm" TargetMode="External"/><Relationship Id="rId35" Type="http://schemas.openxmlformats.org/officeDocument/2006/relationships/hyperlink" Target="http://habitat.igc.org/agenda21/a21-33.htm" TargetMode="External"/><Relationship Id="rId43" Type="http://schemas.openxmlformats.org/officeDocument/2006/relationships/hyperlink" Target="http://unfcc.int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docid=L6yYCri8wk7MVM&amp;tbnid=RlLDrYJJbUdr8M:&amp;ved=0CAUQjRw&amp;url=https%3A%2F%2Fnjplanning.org%2Fpublications%2Fcomplete-guide-to-planning%2F&amp;ei=Q5DBU5L4OcKQyASTloHwAQ&amp;bvm=bv.70810081,d.aWw&amp;psig=AFQjCNHasrvonD-IeEx51oo8gNQ0C5CpeQ&amp;ust=1405280544621298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source=images&amp;cd=&amp;cad=rja&amp;uact=8&amp;docid=Z-ht-LNPyE5wEM&amp;tbnid=3DWhom3elyaGbM:&amp;ved=0CAUQjRw&amp;url=http%3A%2F%2Fnjplanning.org%2Fnews%2F2012-great-places-in-new-jersey-designees-announced%2F&amp;ei=opDBU76UAcytyASN0ILACA&amp;bvm=bv.70810081,d.aWw&amp;psig=AFQjCNHasrvonD-IeEx51oo8gNQ0C5CpeQ&amp;ust=140528054462129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le.org/pub_eeindex_spr96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T0xYzYnOXUPCDM&amp;tbnid=9DIhpC0c_p0HFM:&amp;ved=0CAUQjRw&amp;url=http%3A%2F%2Fwww.policestateusa.com%2F2014%2Fcliven-bundy-part-2%2F&amp;ei=hILBU9prlqHIBMSZgpgO&amp;bvm=bv.70810081,d.aWw&amp;psig=AFQjCNH9lK8qc0Nj4hIHLQW8ionPvGES6Q&amp;ust=1405277076949328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source=images&amp;cd=&amp;cad=rja&amp;uact=8&amp;docid=IAJq3_I9Cjaz1M&amp;tbnid=q8G40GzLA9h9AM:&amp;ved=0CAUQjRw&amp;url=http%3A%2F%2Fwww.therightplanet.com%2F2014%2F04%2Fwhy-is-obama-decimating-the-military-while-arming-federal-agencies%2F&amp;ei=s4LBU8PdE8efyASAooHYBw&amp;bvm=bv.70810081,d.aWw&amp;psig=AFQjCNH9lK8qc0Nj4hIHLQW8ionPvGES6Q&amp;ust=1405277076949328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B68322BA-C528-4379-80FD-3A499899210A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Agenda 21 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7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73675" y="2464772"/>
            <a:ext cx="3669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Union for the Conservation of Nature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6550" y="-2"/>
            <a:ext cx="3870325" cy="2502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/>
              <a:t>Agenda 21 </a:t>
            </a:r>
            <a:endParaRPr lang="en-US" sz="1800" b="1" u="sng" dirty="0" smtClean="0"/>
          </a:p>
          <a:p>
            <a:pPr algn="ctr"/>
            <a:endParaRPr lang="en-US" sz="1800" b="1" u="sng" dirty="0"/>
          </a:p>
          <a:p>
            <a:r>
              <a:rPr lang="en-US" sz="1800" dirty="0">
                <a:hlinkClick r:id="rId3"/>
              </a:rPr>
              <a:t>Chapter 1</a:t>
            </a:r>
            <a:r>
              <a:rPr lang="en-US" sz="1800" dirty="0"/>
              <a:t> Preamble 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Section I. Social and Economic Dimensions</a:t>
            </a:r>
            <a:r>
              <a:rPr lang="en-US" sz="1800" dirty="0"/>
              <a:t> </a:t>
            </a:r>
            <a:r>
              <a:rPr lang="en-US" sz="1800" dirty="0">
                <a:hlinkClick r:id="rId4"/>
              </a:rPr>
              <a:t>Chapter 2</a:t>
            </a:r>
            <a:r>
              <a:rPr lang="en-US" sz="1800" dirty="0"/>
              <a:t> International Cooperation for Sustainable Development </a:t>
            </a:r>
            <a:br>
              <a:rPr lang="en-US" sz="1800" dirty="0"/>
            </a:br>
            <a:r>
              <a:rPr lang="en-US" sz="1800" dirty="0">
                <a:hlinkClick r:id="rId5"/>
              </a:rPr>
              <a:t>Chapter 3</a:t>
            </a:r>
            <a:r>
              <a:rPr lang="en-US" sz="1800" dirty="0"/>
              <a:t> Combating Poverty </a:t>
            </a:r>
            <a:br>
              <a:rPr lang="en-US" sz="1800" dirty="0"/>
            </a:br>
            <a:r>
              <a:rPr lang="en-US" sz="1800" dirty="0">
                <a:hlinkClick r:id="rId6"/>
              </a:rPr>
              <a:t>Chapter 4</a:t>
            </a:r>
            <a:r>
              <a:rPr lang="en-US" sz="1800" dirty="0"/>
              <a:t> Changing Consumption Patterns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7"/>
              </a:rPr>
              <a:t>Chapter 5</a:t>
            </a:r>
            <a:r>
              <a:rPr lang="en-US" sz="1800" dirty="0">
                <a:solidFill>
                  <a:srgbClr val="FFFF00"/>
                </a:solidFill>
              </a:rPr>
              <a:t> Demographic Dynamics &amp; Sustainability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hlinkClick r:id="rId8"/>
              </a:rPr>
              <a:t>Chapter 6</a:t>
            </a:r>
            <a:r>
              <a:rPr lang="en-US" sz="1800" dirty="0"/>
              <a:t> Human Health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9"/>
              </a:rPr>
              <a:t>Chapter 7</a:t>
            </a:r>
            <a:r>
              <a:rPr lang="en-US" sz="1800" dirty="0">
                <a:solidFill>
                  <a:srgbClr val="FFFF00"/>
                </a:solidFill>
              </a:rPr>
              <a:t> Human Settlements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10"/>
              </a:rPr>
              <a:t>Chapter 8</a:t>
            </a:r>
            <a:r>
              <a:rPr lang="en-US" sz="1800" dirty="0"/>
              <a:t> Decision Making 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Section II. Conservation and Management of Resources for Development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FF00"/>
                </a:solidFill>
                <a:hlinkClick r:id="rId11"/>
              </a:rPr>
              <a:t>Chapter 9</a:t>
            </a:r>
            <a:r>
              <a:rPr lang="en-US" sz="1800" dirty="0">
                <a:solidFill>
                  <a:srgbClr val="FFFF00"/>
                </a:solidFill>
              </a:rPr>
              <a:t> Protection of the Atmosphere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12"/>
              </a:rPr>
              <a:t>Chapter 10</a:t>
            </a:r>
            <a:r>
              <a:rPr lang="en-US" sz="1800" dirty="0">
                <a:solidFill>
                  <a:srgbClr val="FFFF00"/>
                </a:solidFill>
              </a:rPr>
              <a:t> Land Resources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  <a:hlinkClick r:id="rId13"/>
              </a:rPr>
              <a:t>Chapter 11</a:t>
            </a:r>
            <a:r>
              <a:rPr lang="en-US" sz="1800" dirty="0">
                <a:solidFill>
                  <a:srgbClr val="FFFF00"/>
                </a:solidFill>
              </a:rPr>
              <a:t> Deforestation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14"/>
              </a:rPr>
              <a:t>Chapter 12</a:t>
            </a:r>
            <a:r>
              <a:rPr lang="en-US" sz="1800" dirty="0"/>
              <a:t> Desertification &amp; Drought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15"/>
              </a:rPr>
              <a:t>Chapter 13</a:t>
            </a:r>
            <a:r>
              <a:rPr lang="en-US" sz="1800" dirty="0">
                <a:solidFill>
                  <a:srgbClr val="FFFF00"/>
                </a:solidFill>
              </a:rPr>
              <a:t> Sustainable Mountain Development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16"/>
              </a:rPr>
              <a:t>Chapter 14</a:t>
            </a:r>
            <a:r>
              <a:rPr lang="en-US" sz="1800" dirty="0">
                <a:solidFill>
                  <a:srgbClr val="FFFF00"/>
                </a:solidFill>
              </a:rPr>
              <a:t> Sustainable Agriculture &amp; Rural Development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17"/>
              </a:rPr>
              <a:t>Chapter 15</a:t>
            </a:r>
            <a:r>
              <a:rPr lang="en-US" sz="1800" dirty="0">
                <a:solidFill>
                  <a:srgbClr val="FFFF00"/>
                </a:solidFill>
              </a:rPr>
              <a:t> Conservation of Biodiversity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hlinkClick r:id="rId18"/>
              </a:rPr>
              <a:t>Chapter 16</a:t>
            </a:r>
            <a:r>
              <a:rPr lang="en-US" sz="1800" dirty="0"/>
              <a:t> Biotechnology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19"/>
              </a:rPr>
              <a:t>Chapter 17</a:t>
            </a:r>
            <a:r>
              <a:rPr lang="en-US" sz="1800" dirty="0">
                <a:solidFill>
                  <a:srgbClr val="FFFF00"/>
                </a:solidFill>
              </a:rPr>
              <a:t> Protection of the Oceans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20"/>
              </a:rPr>
              <a:t>Chapter 18</a:t>
            </a:r>
            <a:r>
              <a:rPr lang="en-US" sz="1800" dirty="0">
                <a:solidFill>
                  <a:srgbClr val="FFFF00"/>
                </a:solidFill>
              </a:rPr>
              <a:t> Freshwater Resources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hlinkClick r:id="rId21"/>
              </a:rPr>
              <a:t>Chapter 19</a:t>
            </a:r>
            <a:r>
              <a:rPr lang="en-US" sz="1800" dirty="0"/>
              <a:t> Toxic Chemicals - Management </a:t>
            </a:r>
            <a:br>
              <a:rPr lang="en-US" sz="1800" dirty="0"/>
            </a:br>
            <a:r>
              <a:rPr lang="en-US" sz="1800" dirty="0">
                <a:hlinkClick r:id="rId22"/>
              </a:rPr>
              <a:t>Chapter 20</a:t>
            </a:r>
            <a:r>
              <a:rPr lang="en-US" sz="1800" dirty="0"/>
              <a:t> Hazardous Wastes - Management </a:t>
            </a:r>
            <a:br>
              <a:rPr lang="en-US" sz="1800" dirty="0"/>
            </a:br>
            <a:r>
              <a:rPr lang="en-US" sz="1800" dirty="0">
                <a:hlinkClick r:id="rId23"/>
              </a:rPr>
              <a:t>Chapter 21</a:t>
            </a:r>
            <a:r>
              <a:rPr lang="en-US" sz="1800" dirty="0"/>
              <a:t> Solid Wastes - Management </a:t>
            </a:r>
            <a:br>
              <a:rPr lang="en-US" sz="1800" dirty="0"/>
            </a:br>
            <a:r>
              <a:rPr lang="en-US" sz="1800" dirty="0">
                <a:hlinkClick r:id="rId24"/>
              </a:rPr>
              <a:t>Chapter 22</a:t>
            </a:r>
            <a:r>
              <a:rPr lang="en-US" sz="1800" dirty="0"/>
              <a:t> Radioactive Wastes - Management 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Section III. Strengthening The Role Of Major Groups</a:t>
            </a:r>
            <a:r>
              <a:rPr lang="en-US" sz="1800" dirty="0"/>
              <a:t> </a:t>
            </a:r>
            <a:r>
              <a:rPr lang="en-US" sz="1800" dirty="0">
                <a:hlinkClick r:id="rId25"/>
              </a:rPr>
              <a:t>Chapter 23</a:t>
            </a:r>
            <a:r>
              <a:rPr lang="en-US" sz="1800" dirty="0"/>
              <a:t> Preamble Major Groups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26"/>
              </a:rPr>
              <a:t>Chapter 24</a:t>
            </a:r>
            <a:r>
              <a:rPr lang="en-US" sz="1800" dirty="0">
                <a:solidFill>
                  <a:srgbClr val="FFFF00"/>
                </a:solidFill>
              </a:rPr>
              <a:t> Women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  <a:hlinkClick r:id="rId27"/>
              </a:rPr>
              <a:t>Chapter 25</a:t>
            </a:r>
            <a:r>
              <a:rPr lang="en-US" sz="1800" dirty="0">
                <a:solidFill>
                  <a:srgbClr val="FFFF00"/>
                </a:solidFill>
              </a:rPr>
              <a:t> Children &amp; Youth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hlinkClick r:id="rId28"/>
              </a:rPr>
              <a:t>Chapter 26</a:t>
            </a:r>
            <a:r>
              <a:rPr lang="en-US" sz="1800" dirty="0"/>
              <a:t> Indigenous People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29"/>
              </a:rPr>
              <a:t>Chapter 27</a:t>
            </a:r>
            <a:r>
              <a:rPr lang="en-US" sz="1800" dirty="0">
                <a:solidFill>
                  <a:srgbClr val="FFFF00"/>
                </a:solidFill>
              </a:rPr>
              <a:t> Non-Governmental Organizations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30"/>
              </a:rPr>
              <a:t>Chapter 28</a:t>
            </a:r>
            <a:r>
              <a:rPr lang="en-US" sz="1800" dirty="0"/>
              <a:t> Local Authorities </a:t>
            </a:r>
            <a:br>
              <a:rPr lang="en-US" sz="1800" dirty="0"/>
            </a:br>
            <a:r>
              <a:rPr lang="en-US" sz="1800" dirty="0">
                <a:hlinkClick r:id="rId31"/>
              </a:rPr>
              <a:t>Chapter 29</a:t>
            </a:r>
            <a:r>
              <a:rPr lang="en-US" sz="1800" dirty="0"/>
              <a:t> Trade Unions </a:t>
            </a:r>
            <a:br>
              <a:rPr lang="en-US" sz="1800" dirty="0"/>
            </a:br>
            <a:r>
              <a:rPr lang="en-US" sz="1800" dirty="0">
                <a:hlinkClick r:id="rId32"/>
              </a:rPr>
              <a:t>Chapter 30</a:t>
            </a:r>
            <a:r>
              <a:rPr lang="en-US" sz="1800" dirty="0"/>
              <a:t> Business &amp; Industry </a:t>
            </a:r>
            <a:br>
              <a:rPr lang="en-US" sz="1800" dirty="0"/>
            </a:br>
            <a:r>
              <a:rPr lang="en-US" sz="1800" dirty="0">
                <a:hlinkClick r:id="rId33"/>
              </a:rPr>
              <a:t>Chapter 31</a:t>
            </a:r>
            <a:r>
              <a:rPr lang="en-US" sz="1800" dirty="0"/>
              <a:t> Scientific &amp; Technological Community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34"/>
              </a:rPr>
              <a:t>Chapter 32</a:t>
            </a:r>
            <a:r>
              <a:rPr lang="en-US" sz="1800" dirty="0">
                <a:solidFill>
                  <a:srgbClr val="FFFF00"/>
                </a:solidFill>
              </a:rPr>
              <a:t> Role of Farmers 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Section IV. Means of Implementation</a:t>
            </a:r>
            <a:r>
              <a:rPr lang="en-US" sz="1800" dirty="0"/>
              <a:t> </a:t>
            </a:r>
            <a:r>
              <a:rPr lang="en-US" sz="1800" dirty="0">
                <a:hlinkClick r:id="rId35"/>
              </a:rPr>
              <a:t>Chapter 33</a:t>
            </a:r>
            <a:r>
              <a:rPr lang="en-US" sz="1800" dirty="0"/>
              <a:t> Financial Resources </a:t>
            </a:r>
            <a:br>
              <a:rPr lang="en-US" sz="1800" dirty="0"/>
            </a:br>
            <a:r>
              <a:rPr lang="en-US" sz="1800" dirty="0">
                <a:hlinkClick r:id="rId36"/>
              </a:rPr>
              <a:t>Chapter 34</a:t>
            </a:r>
            <a:r>
              <a:rPr lang="en-US" sz="1800" dirty="0"/>
              <a:t> Technology Transfer </a:t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37"/>
              </a:rPr>
              <a:t>Chapter 35</a:t>
            </a:r>
            <a:r>
              <a:rPr lang="en-US" sz="1800" dirty="0">
                <a:solidFill>
                  <a:srgbClr val="FFFF00"/>
                </a:solidFill>
              </a:rPr>
              <a:t> Science for Sustainable Development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FF00"/>
                </a:solidFill>
                <a:hlinkClick r:id="rId38"/>
              </a:rPr>
              <a:t>Chapter 36</a:t>
            </a:r>
            <a:r>
              <a:rPr lang="en-US" sz="1800" dirty="0">
                <a:solidFill>
                  <a:srgbClr val="FFFF00"/>
                </a:solidFill>
              </a:rPr>
              <a:t> Education, Public Awareness &amp; Training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39"/>
              </a:rPr>
              <a:t>Chapter 37</a:t>
            </a:r>
            <a:r>
              <a:rPr lang="en-US" sz="1800" dirty="0"/>
              <a:t> Capacity Building in Developing Countries </a:t>
            </a:r>
            <a:br>
              <a:rPr lang="en-US" sz="1800" dirty="0"/>
            </a:br>
            <a:r>
              <a:rPr lang="en-US" sz="1800" dirty="0">
                <a:hlinkClick r:id="rId40"/>
              </a:rPr>
              <a:t>Chapter 38</a:t>
            </a:r>
            <a:r>
              <a:rPr lang="en-US" sz="1800" dirty="0"/>
              <a:t> International Institutions </a:t>
            </a:r>
            <a:br>
              <a:rPr lang="en-US" sz="1800" dirty="0"/>
            </a:br>
            <a:r>
              <a:rPr lang="en-US" sz="1800" dirty="0">
                <a:hlinkClick r:id="rId41"/>
              </a:rPr>
              <a:t>Chapter 39</a:t>
            </a:r>
            <a:r>
              <a:rPr lang="en-US" sz="1800" dirty="0"/>
              <a:t> International Legal Instruments </a:t>
            </a:r>
            <a:br>
              <a:rPr lang="en-US" sz="1800" dirty="0"/>
            </a:br>
            <a:r>
              <a:rPr lang="en-US" sz="1800" dirty="0">
                <a:hlinkClick r:id="rId42"/>
              </a:rPr>
              <a:t>Chapter 40</a:t>
            </a:r>
            <a:r>
              <a:rPr lang="en-US" sz="1800" dirty="0"/>
              <a:t> Information for Decision-making 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Other Rio Agreements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FF00"/>
                </a:solidFill>
                <a:hlinkClick r:id="rId43"/>
              </a:rPr>
              <a:t>Framework Convention on Climate Change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  <a:hlinkClick r:id="rId44"/>
              </a:rPr>
              <a:t>Convention on Biological Diversity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  <a:hlinkClick r:id="rId45"/>
              </a:rPr>
              <a:t>Forest Principles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hlinkClick r:id="rId46"/>
              </a:rPr>
              <a:t>The NGO Alternative Treaties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26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4" presetClass="path" presetSubtype="0" accel="10000" decel="1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4.07407E-6 L -0.00798 -2.29792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2645" y="6213679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EC373F1-B2ED-4BB7-9001-25F0DEB44670}" type="slidenum">
              <a:rPr lang="en-US" sz="180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7347" name="Picture 2" descr="Agenda-21-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11" y="152400"/>
            <a:ext cx="178062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SustainableAmerica19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2645" y="152401"/>
            <a:ext cx="1800225" cy="23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3276600" y="761995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President’s Council on Sustainable Development</a:t>
            </a:r>
          </a:p>
        </p:txBody>
      </p:sp>
      <p:sp>
        <p:nvSpPr>
          <p:cNvPr id="57351" name="AutoShape 6"/>
          <p:cNvSpPr>
            <a:spLocks noChangeArrowheads="1"/>
          </p:cNvSpPr>
          <p:nvPr/>
        </p:nvSpPr>
        <p:spPr bwMode="auto">
          <a:xfrm>
            <a:off x="5770414" y="1371600"/>
            <a:ext cx="1025245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6397" name="Line 29"/>
          <p:cNvSpPr>
            <a:spLocks noChangeShapeType="1"/>
          </p:cNvSpPr>
          <p:nvPr/>
        </p:nvSpPr>
        <p:spPr bwMode="auto">
          <a:xfrm>
            <a:off x="7858125" y="2549215"/>
            <a:ext cx="0" cy="276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398" name="Line 30"/>
          <p:cNvSpPr>
            <a:spLocks noChangeShapeType="1"/>
          </p:cNvSpPr>
          <p:nvPr/>
        </p:nvSpPr>
        <p:spPr bwMode="auto">
          <a:xfrm flipH="1">
            <a:off x="790575" y="2806390"/>
            <a:ext cx="7067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6399" name="Picture 31" descr="EcoEfficiency3x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3675" y="3092140"/>
            <a:ext cx="1168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406" name="Line 38"/>
          <p:cNvSpPr>
            <a:spLocks noChangeShapeType="1"/>
          </p:cNvSpPr>
          <p:nvPr/>
        </p:nvSpPr>
        <p:spPr bwMode="auto">
          <a:xfrm>
            <a:off x="7858125" y="2806390"/>
            <a:ext cx="5524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407" name="Line 39"/>
          <p:cNvSpPr>
            <a:spLocks noChangeShapeType="1"/>
          </p:cNvSpPr>
          <p:nvPr/>
        </p:nvSpPr>
        <p:spPr bwMode="auto">
          <a:xfrm>
            <a:off x="8382000" y="2806390"/>
            <a:ext cx="0" cy="24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26415" name="Group 47"/>
          <p:cNvGrpSpPr>
            <a:grpSpLocks/>
          </p:cNvGrpSpPr>
          <p:nvPr/>
        </p:nvGrpSpPr>
        <p:grpSpPr bwMode="auto">
          <a:xfrm>
            <a:off x="6564313" y="2834965"/>
            <a:ext cx="1143000" cy="1760538"/>
            <a:chOff x="4135" y="2196"/>
            <a:chExt cx="720" cy="1109"/>
          </a:xfrm>
        </p:grpSpPr>
        <p:pic>
          <p:nvPicPr>
            <p:cNvPr id="57389" name="Picture 32" descr="Energy&amp;Transportation3x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35" y="2358"/>
              <a:ext cx="720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90" name="Line 41"/>
            <p:cNvSpPr>
              <a:spLocks noChangeShapeType="1"/>
            </p:cNvSpPr>
            <p:nvPr/>
          </p:nvSpPr>
          <p:spPr bwMode="auto">
            <a:xfrm>
              <a:off x="4488" y="2196"/>
              <a:ext cx="0" cy="1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6416" name="Group 48"/>
          <p:cNvGrpSpPr>
            <a:grpSpLocks/>
          </p:cNvGrpSpPr>
          <p:nvPr/>
        </p:nvGrpSpPr>
        <p:grpSpPr bwMode="auto">
          <a:xfrm>
            <a:off x="5303838" y="2834965"/>
            <a:ext cx="1155700" cy="1766888"/>
            <a:chOff x="3341" y="2196"/>
            <a:chExt cx="728" cy="1113"/>
          </a:xfrm>
        </p:grpSpPr>
        <p:pic>
          <p:nvPicPr>
            <p:cNvPr id="57387" name="Picture 33" descr="Natural Resources3X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41" y="2364"/>
              <a:ext cx="728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88" name="Line 42"/>
            <p:cNvSpPr>
              <a:spLocks noChangeShapeType="1"/>
            </p:cNvSpPr>
            <p:nvPr/>
          </p:nvSpPr>
          <p:spPr bwMode="auto">
            <a:xfrm>
              <a:off x="3690" y="2196"/>
              <a:ext cx="0" cy="1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6417" name="Group 49"/>
          <p:cNvGrpSpPr>
            <a:grpSpLocks/>
          </p:cNvGrpSpPr>
          <p:nvPr/>
        </p:nvGrpSpPr>
        <p:grpSpPr bwMode="auto">
          <a:xfrm>
            <a:off x="4027488" y="2834965"/>
            <a:ext cx="1169987" cy="1774825"/>
            <a:chOff x="2537" y="2196"/>
            <a:chExt cx="737" cy="1118"/>
          </a:xfrm>
        </p:grpSpPr>
        <p:pic>
          <p:nvPicPr>
            <p:cNvPr id="57385" name="Picture 34" descr="Population&amp;Consumption3x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37" y="2358"/>
              <a:ext cx="737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86" name="Line 43"/>
            <p:cNvSpPr>
              <a:spLocks noChangeShapeType="1"/>
            </p:cNvSpPr>
            <p:nvPr/>
          </p:nvSpPr>
          <p:spPr bwMode="auto">
            <a:xfrm>
              <a:off x="2892" y="2196"/>
              <a:ext cx="0" cy="1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6418" name="Group 50"/>
          <p:cNvGrpSpPr>
            <a:grpSpLocks/>
          </p:cNvGrpSpPr>
          <p:nvPr/>
        </p:nvGrpSpPr>
        <p:grpSpPr bwMode="auto">
          <a:xfrm>
            <a:off x="2762250" y="2834965"/>
            <a:ext cx="1160463" cy="1771650"/>
            <a:chOff x="1740" y="2196"/>
            <a:chExt cx="731" cy="1116"/>
          </a:xfrm>
        </p:grpSpPr>
        <p:pic>
          <p:nvPicPr>
            <p:cNvPr id="57383" name="Picture 35" descr="PublicLinkage,Dialogue&amp;Educ3x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40" y="2358"/>
              <a:ext cx="731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84" name="Line 44"/>
            <p:cNvSpPr>
              <a:spLocks noChangeShapeType="1"/>
            </p:cNvSpPr>
            <p:nvPr/>
          </p:nvSpPr>
          <p:spPr bwMode="auto">
            <a:xfrm>
              <a:off x="2100" y="2196"/>
              <a:ext cx="0" cy="1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6420" name="Group 52"/>
          <p:cNvGrpSpPr>
            <a:grpSpLocks/>
          </p:cNvGrpSpPr>
          <p:nvPr/>
        </p:nvGrpSpPr>
        <p:grpSpPr bwMode="auto">
          <a:xfrm>
            <a:off x="230188" y="2834965"/>
            <a:ext cx="1160462" cy="1781175"/>
            <a:chOff x="145" y="2196"/>
            <a:chExt cx="731" cy="1122"/>
          </a:xfrm>
        </p:grpSpPr>
        <p:pic>
          <p:nvPicPr>
            <p:cNvPr id="57379" name="Picture 37" descr="SustainableAgriculture3x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5" y="2361"/>
              <a:ext cx="731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80" name="Line 46"/>
            <p:cNvSpPr>
              <a:spLocks noChangeShapeType="1"/>
            </p:cNvSpPr>
            <p:nvPr/>
          </p:nvSpPr>
          <p:spPr bwMode="auto">
            <a:xfrm>
              <a:off x="516" y="2196"/>
              <a:ext cx="0" cy="1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6431" name="Group 63"/>
          <p:cNvGrpSpPr>
            <a:grpSpLocks/>
          </p:cNvGrpSpPr>
          <p:nvPr/>
        </p:nvGrpSpPr>
        <p:grpSpPr bwMode="auto">
          <a:xfrm>
            <a:off x="781050" y="4606615"/>
            <a:ext cx="7658100" cy="257175"/>
            <a:chOff x="492" y="3312"/>
            <a:chExt cx="4824" cy="162"/>
          </a:xfrm>
        </p:grpSpPr>
        <p:sp>
          <p:nvSpPr>
            <p:cNvPr id="57371" name="Line 53"/>
            <p:cNvSpPr>
              <a:spLocks noChangeShapeType="1"/>
            </p:cNvSpPr>
            <p:nvPr/>
          </p:nvSpPr>
          <p:spPr bwMode="auto">
            <a:xfrm flipH="1">
              <a:off x="492" y="3462"/>
              <a:ext cx="48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54"/>
            <p:cNvSpPr>
              <a:spLocks noChangeShapeType="1"/>
            </p:cNvSpPr>
            <p:nvPr/>
          </p:nvSpPr>
          <p:spPr bwMode="auto">
            <a:xfrm>
              <a:off x="510" y="3312"/>
              <a:ext cx="0" cy="1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Line 55"/>
            <p:cNvSpPr>
              <a:spLocks noChangeShapeType="1"/>
            </p:cNvSpPr>
            <p:nvPr/>
          </p:nvSpPr>
          <p:spPr bwMode="auto">
            <a:xfrm>
              <a:off x="1308" y="3312"/>
              <a:ext cx="0" cy="1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56"/>
            <p:cNvSpPr>
              <a:spLocks noChangeShapeType="1"/>
            </p:cNvSpPr>
            <p:nvPr/>
          </p:nvSpPr>
          <p:spPr bwMode="auto">
            <a:xfrm>
              <a:off x="2112" y="3324"/>
              <a:ext cx="0" cy="1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Line 57"/>
            <p:cNvSpPr>
              <a:spLocks noChangeShapeType="1"/>
            </p:cNvSpPr>
            <p:nvPr/>
          </p:nvSpPr>
          <p:spPr bwMode="auto">
            <a:xfrm>
              <a:off x="2886" y="3312"/>
              <a:ext cx="0" cy="1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Line 60"/>
            <p:cNvSpPr>
              <a:spLocks noChangeShapeType="1"/>
            </p:cNvSpPr>
            <p:nvPr/>
          </p:nvSpPr>
          <p:spPr bwMode="auto">
            <a:xfrm>
              <a:off x="3708" y="3318"/>
              <a:ext cx="0" cy="1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61"/>
            <p:cNvSpPr>
              <a:spLocks noChangeShapeType="1"/>
            </p:cNvSpPr>
            <p:nvPr/>
          </p:nvSpPr>
          <p:spPr bwMode="auto">
            <a:xfrm>
              <a:off x="4500" y="3318"/>
              <a:ext cx="0" cy="1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62"/>
            <p:cNvSpPr>
              <a:spLocks noChangeShapeType="1"/>
            </p:cNvSpPr>
            <p:nvPr/>
          </p:nvSpPr>
          <p:spPr bwMode="auto">
            <a:xfrm>
              <a:off x="5316" y="3324"/>
              <a:ext cx="0" cy="1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6438" name="Group 70"/>
          <p:cNvGrpSpPr>
            <a:grpSpLocks/>
          </p:cNvGrpSpPr>
          <p:nvPr/>
        </p:nvGrpSpPr>
        <p:grpSpPr bwMode="auto">
          <a:xfrm>
            <a:off x="1277623" y="4844743"/>
            <a:ext cx="7028178" cy="854076"/>
            <a:chOff x="1626" y="3462"/>
            <a:chExt cx="2598" cy="538"/>
          </a:xfrm>
        </p:grpSpPr>
        <p:sp>
          <p:nvSpPr>
            <p:cNvPr id="57369" name="Text Box 64"/>
            <p:cNvSpPr txBox="1">
              <a:spLocks noChangeArrowheads="1"/>
            </p:cNvSpPr>
            <p:nvPr/>
          </p:nvSpPr>
          <p:spPr bwMode="auto">
            <a:xfrm>
              <a:off x="1626" y="3670"/>
              <a:ext cx="259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dirty="0"/>
                <a:t>Every Federal </a:t>
              </a:r>
              <a:r>
                <a:rPr lang="en-US" sz="2800" dirty="0" smtClean="0"/>
                <a:t>Agency’s New Mission</a:t>
              </a:r>
              <a:endParaRPr lang="en-US" sz="2800" dirty="0"/>
            </a:p>
          </p:txBody>
        </p:sp>
        <p:sp>
          <p:nvSpPr>
            <p:cNvPr id="57370" name="Line 65"/>
            <p:cNvSpPr>
              <a:spLocks noChangeShapeType="1"/>
            </p:cNvSpPr>
            <p:nvPr/>
          </p:nvSpPr>
          <p:spPr bwMode="auto">
            <a:xfrm>
              <a:off x="2886" y="3462"/>
              <a:ext cx="0" cy="2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6445" name="Rectangle 77"/>
          <p:cNvSpPr>
            <a:spLocks noChangeArrowheads="1"/>
          </p:cNvSpPr>
          <p:nvPr/>
        </p:nvSpPr>
        <p:spPr bwMode="auto">
          <a:xfrm>
            <a:off x="2730507" y="53398"/>
            <a:ext cx="38338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http://clinton2.nara.gov/PCSD/</a:t>
            </a:r>
          </a:p>
        </p:txBody>
      </p:sp>
      <p:grpSp>
        <p:nvGrpSpPr>
          <p:cNvPr id="44" name="Group 70"/>
          <p:cNvGrpSpPr>
            <a:grpSpLocks/>
          </p:cNvGrpSpPr>
          <p:nvPr/>
        </p:nvGrpSpPr>
        <p:grpSpPr bwMode="auto">
          <a:xfrm>
            <a:off x="819150" y="5693772"/>
            <a:ext cx="7729538" cy="1163639"/>
            <a:chOff x="516" y="3444"/>
            <a:chExt cx="4869" cy="733"/>
          </a:xfrm>
        </p:grpSpPr>
        <p:sp>
          <p:nvSpPr>
            <p:cNvPr id="45" name="Text Box 64"/>
            <p:cNvSpPr txBox="1">
              <a:spLocks noChangeArrowheads="1"/>
            </p:cNvSpPr>
            <p:nvPr/>
          </p:nvSpPr>
          <p:spPr bwMode="auto">
            <a:xfrm>
              <a:off x="516" y="3654"/>
              <a:ext cx="4869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2400" dirty="0" smtClean="0"/>
                <a:t>U.S. Conf. of Mayors &amp; National Assoc. Counties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2400" dirty="0" smtClean="0"/>
                <a:t>Grants to State and Local Governments</a:t>
              </a:r>
              <a:endParaRPr lang="en-US" sz="2400" dirty="0"/>
            </a:p>
          </p:txBody>
        </p: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>
              <a:off x="2886" y="3444"/>
              <a:ext cx="0" cy="2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256259" y="2258263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1992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962400" y="223749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1993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555675" y="2223613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1996</a:t>
            </a: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2365050" y="1309687"/>
            <a:ext cx="1025245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826419" name="Group 51"/>
          <p:cNvGrpSpPr>
            <a:grpSpLocks/>
          </p:cNvGrpSpPr>
          <p:nvPr/>
        </p:nvGrpSpPr>
        <p:grpSpPr bwMode="auto">
          <a:xfrm>
            <a:off x="1495425" y="2834965"/>
            <a:ext cx="1160463" cy="1773238"/>
            <a:chOff x="942" y="2196"/>
            <a:chExt cx="731" cy="1117"/>
          </a:xfrm>
        </p:grpSpPr>
        <p:pic>
          <p:nvPicPr>
            <p:cNvPr id="57381" name="Picture 36" descr="Stainable-Communities3x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42" y="2364"/>
              <a:ext cx="731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82" name="Line 45"/>
            <p:cNvSpPr>
              <a:spLocks noChangeShapeType="1"/>
            </p:cNvSpPr>
            <p:nvPr/>
          </p:nvSpPr>
          <p:spPr bwMode="auto">
            <a:xfrm>
              <a:off x="1302" y="2196"/>
              <a:ext cx="0" cy="1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5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2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2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2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0"/>
                                        <p:tgtEl>
                                          <p:spTgt spid="82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2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2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2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2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2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2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 animBg="1"/>
      <p:bldP spid="826397" grpId="0" animBg="1"/>
      <p:bldP spid="826398" grpId="0" animBg="1"/>
      <p:bldP spid="826406" grpId="0" animBg="1"/>
      <p:bldP spid="826407" grpId="0" animBg="1"/>
      <p:bldP spid="826445" grpId="0"/>
      <p:bldP spid="47" grpId="0"/>
      <p:bldP spid="49" grpId="0"/>
      <p:bldP spid="50" grpId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NGOs Promoting Smart Growth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American Planning Association (APA)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3D5782A-4807-4559-B849-C365E0DE276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155700"/>
            <a:ext cx="8947150" cy="493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801" y="1139825"/>
            <a:ext cx="4564062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Works </a:t>
            </a:r>
            <a:r>
              <a:rPr lang="en-US" sz="2400" u="sng" dirty="0"/>
              <a:t>Closely with:</a:t>
            </a:r>
          </a:p>
          <a:p>
            <a:r>
              <a:rPr lang="en-US" sz="2400" dirty="0"/>
              <a:t>Nature Conservancy</a:t>
            </a:r>
          </a:p>
          <a:p>
            <a:r>
              <a:rPr lang="en-US" sz="2400" dirty="0"/>
              <a:t>Land for Public Trust</a:t>
            </a:r>
          </a:p>
          <a:p>
            <a:r>
              <a:rPr lang="en-US" sz="2400" dirty="0"/>
              <a:t>Sierra Club</a:t>
            </a:r>
          </a:p>
          <a:p>
            <a:r>
              <a:rPr lang="en-US" sz="2400" dirty="0"/>
              <a:t>NRDC</a:t>
            </a:r>
          </a:p>
          <a:p>
            <a:r>
              <a:rPr lang="en-US" sz="2400" dirty="0"/>
              <a:t>Other environmental groups</a:t>
            </a:r>
          </a:p>
          <a:p>
            <a:r>
              <a:rPr lang="en-US" sz="2400" dirty="0"/>
              <a:t>Other planning groups</a:t>
            </a:r>
          </a:p>
          <a:p>
            <a:r>
              <a:rPr lang="en-US" sz="2400" spc="-10" dirty="0" smtClean="0"/>
              <a:t>ICLEI</a:t>
            </a:r>
            <a:endParaRPr lang="en-US" sz="2400" spc="-10" dirty="0"/>
          </a:p>
        </p:txBody>
      </p:sp>
      <p:pic>
        <p:nvPicPr>
          <p:cNvPr id="6187" name="Picture 43" descr="http://3.bp.blogspot.com/-UIOnKcZUr1k/UG2GzY7hD6I/AAAAAAAADWA/dqCsCgUftVY/s1600/great-pla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830055"/>
            <a:ext cx="28384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 descr="http://njplanning.org/wp-content/uploads/2012-Great-Places-Designe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6" y="4484522"/>
            <a:ext cx="5053424" cy="22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1" name="Picture 47" descr="https://njplanning.org/wp-content/uploads/completeguide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" y="0"/>
            <a:ext cx="6165728" cy="47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16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6" grpId="0"/>
      <p:bldP spid="794627" grpId="0" build="p"/>
      <p:bldP spid="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NGOs Promoting Smart Growth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American Planning Association (APA)</a:t>
            </a:r>
          </a:p>
          <a:p>
            <a:pPr eaLnBrk="1" hangingPunct="1">
              <a:defRPr/>
            </a:pPr>
            <a:r>
              <a:rPr lang="en-US" dirty="0" smtClean="0"/>
              <a:t>International Council for Local Environmental Initiatives (ICLEI)</a:t>
            </a:r>
          </a:p>
          <a:p>
            <a:pPr lvl="1" eaLnBrk="1" hangingPunct="1">
              <a:defRPr/>
            </a:pPr>
            <a:r>
              <a:rPr lang="en-US" dirty="0" smtClean="0"/>
              <a:t>Now called Local Governments for Sustainability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90079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0C1F4FA-566D-42E4-9FFF-02EEC7546A70}" type="slidenum">
              <a:rPr lang="en-US" sz="180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94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0"/>
            <a:ext cx="7158037" cy="67190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94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8026"/>
            <a:ext cx="8584114" cy="584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94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1343" y="948372"/>
            <a:ext cx="8686800" cy="583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94631" name="Oval 7"/>
          <p:cNvSpPr>
            <a:spLocks noChangeArrowheads="1"/>
          </p:cNvSpPr>
          <p:nvPr/>
        </p:nvSpPr>
        <p:spPr bwMode="auto">
          <a:xfrm>
            <a:off x="482600" y="2565400"/>
            <a:ext cx="2222500" cy="9271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4632" name="Oval 8"/>
          <p:cNvSpPr>
            <a:spLocks noChangeArrowheads="1"/>
          </p:cNvSpPr>
          <p:nvPr/>
        </p:nvSpPr>
        <p:spPr bwMode="auto">
          <a:xfrm>
            <a:off x="1333500" y="3543300"/>
            <a:ext cx="7251700" cy="7239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4633" name="Oval 9"/>
          <p:cNvSpPr>
            <a:spLocks noChangeArrowheads="1"/>
          </p:cNvSpPr>
          <p:nvPr/>
        </p:nvSpPr>
        <p:spPr bwMode="auto">
          <a:xfrm>
            <a:off x="1257300" y="4127500"/>
            <a:ext cx="7251700" cy="7239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4634" name="Oval 10"/>
          <p:cNvSpPr>
            <a:spLocks noChangeArrowheads="1"/>
          </p:cNvSpPr>
          <p:nvPr/>
        </p:nvSpPr>
        <p:spPr bwMode="auto">
          <a:xfrm>
            <a:off x="1270000" y="4673600"/>
            <a:ext cx="7251700" cy="7239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4635" name="Oval 11"/>
          <p:cNvSpPr>
            <a:spLocks noChangeArrowheads="1"/>
          </p:cNvSpPr>
          <p:nvPr/>
        </p:nvSpPr>
        <p:spPr bwMode="auto">
          <a:xfrm>
            <a:off x="457200" y="5168900"/>
            <a:ext cx="3302000" cy="7239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4636" name="Oval 12"/>
          <p:cNvSpPr>
            <a:spLocks noChangeArrowheads="1"/>
          </p:cNvSpPr>
          <p:nvPr/>
        </p:nvSpPr>
        <p:spPr bwMode="auto">
          <a:xfrm>
            <a:off x="558800" y="6184900"/>
            <a:ext cx="6070600" cy="7239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7550"/>
            <a:ext cx="9053323" cy="52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" y="3352800"/>
            <a:ext cx="4895850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Works </a:t>
            </a:r>
            <a:r>
              <a:rPr lang="en-US" sz="2400" u="sng" dirty="0"/>
              <a:t>Closely with:</a:t>
            </a:r>
          </a:p>
          <a:p>
            <a:r>
              <a:rPr lang="en-US" sz="2400" dirty="0" smtClean="0"/>
              <a:t>United Nations</a:t>
            </a:r>
          </a:p>
          <a:p>
            <a:r>
              <a:rPr lang="en-US" sz="2400" dirty="0" smtClean="0"/>
              <a:t>Nature </a:t>
            </a:r>
            <a:r>
              <a:rPr lang="en-US" sz="2400" dirty="0"/>
              <a:t>Conservancy</a:t>
            </a:r>
          </a:p>
          <a:p>
            <a:r>
              <a:rPr lang="en-US" sz="2400" dirty="0"/>
              <a:t>Land for Public Trust</a:t>
            </a:r>
          </a:p>
          <a:p>
            <a:r>
              <a:rPr lang="en-US" sz="2400" dirty="0"/>
              <a:t>Sierra Club</a:t>
            </a:r>
          </a:p>
          <a:p>
            <a:r>
              <a:rPr lang="en-US" sz="2400" dirty="0" smtClean="0"/>
              <a:t>NRDC</a:t>
            </a:r>
          </a:p>
          <a:p>
            <a:r>
              <a:rPr lang="en-US" sz="2400" dirty="0" smtClean="0"/>
              <a:t>American Planning Assoc.</a:t>
            </a:r>
            <a:endParaRPr lang="en-US" sz="2400" dirty="0"/>
          </a:p>
          <a:p>
            <a:r>
              <a:rPr lang="en-US" sz="2400" dirty="0"/>
              <a:t>Other environmental groups</a:t>
            </a:r>
          </a:p>
          <a:p>
            <a:r>
              <a:rPr lang="en-US" sz="2400" dirty="0"/>
              <a:t>Other planning </a:t>
            </a:r>
            <a:r>
              <a:rPr lang="en-US" sz="2400" dirty="0" smtClean="0"/>
              <a:t>groups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0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4.44444E-6 L -0.00139 -0.05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94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94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94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4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4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31" grpId="0" animBg="1"/>
      <p:bldP spid="794632" grpId="0" animBg="1"/>
      <p:bldP spid="794632" grpId="1" animBg="1"/>
      <p:bldP spid="794633" grpId="0" animBg="1"/>
      <p:bldP spid="794633" grpId="1" animBg="1"/>
      <p:bldP spid="794634" grpId="0" animBg="1"/>
      <p:bldP spid="794634" grpId="1" animBg="1"/>
      <p:bldP spid="794635" grpId="0" animBg="1"/>
      <p:bldP spid="794635" grpId="1" animBg="1"/>
      <p:bldP spid="794636" grpId="0" animBg="1"/>
      <p:bldP spid="794636" grpId="1" animBg="1"/>
      <p:bldP spid="1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IUCN—What is it?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400175"/>
            <a:ext cx="8628062" cy="545782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Purpose</a:t>
            </a:r>
          </a:p>
          <a:p>
            <a:pPr marL="465138" lvl="1" indent="-7938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"...promote alternative models for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sustainable communities and lifestyles,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based in </a:t>
            </a:r>
            <a:r>
              <a:rPr lang="en-US" b="1" dirty="0" err="1" smtClean="0">
                <a:solidFill>
                  <a:srgbClr val="FFFF00"/>
                </a:solidFill>
              </a:rPr>
              <a:t>ecospiritual</a:t>
            </a:r>
            <a:r>
              <a:rPr lang="en-US" b="1" dirty="0" smtClean="0">
                <a:solidFill>
                  <a:srgbClr val="FFFF00"/>
                </a:solidFill>
              </a:rPr>
              <a:t> practices and principles...to accelerate our transition to a just and sustainable future....</a:t>
            </a:r>
          </a:p>
          <a:p>
            <a:pPr marL="465138" lvl="1" indent="-7938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Humanity must undergo 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radical change in its attitudes, values, and behavior</a:t>
            </a:r>
            <a:r>
              <a:rPr lang="en-US" b="1" dirty="0" smtClean="0">
                <a:solidFill>
                  <a:srgbClr val="FFFF00"/>
                </a:solidFill>
              </a:rPr>
              <a:t>....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465138" lvl="1" indent="-7938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In response to this situation,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new global ethics is taking form</a:t>
            </a:r>
            <a:r>
              <a:rPr lang="en-US" dirty="0" smtClean="0">
                <a:solidFill>
                  <a:srgbClr val="FFFF00"/>
                </a:solidFill>
              </a:rPr>
              <a:t>, and it is finding expression in </a:t>
            </a:r>
            <a:r>
              <a:rPr lang="en-US" b="1" u="sng" dirty="0" smtClean="0">
                <a:solidFill>
                  <a:srgbClr val="FFFF00"/>
                </a:solidFill>
              </a:rPr>
              <a:t>international law."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B61E5B35-05E3-4480-9BE9-5B3646A1A1D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046163" y="6211888"/>
            <a:ext cx="7488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IUCN’s Ethics Working Group’s  publication,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</a:rPr>
              <a:t>Earth Ethics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1996</a:t>
            </a:r>
          </a:p>
          <a:p>
            <a:pPr eaLnBrk="0" hangingPunct="0">
              <a:lnSpc>
                <a:spcPct val="70000"/>
              </a:lnSpc>
            </a:pPr>
            <a:r>
              <a:rPr lang="en-US" sz="1600" u="sng" dirty="0">
                <a:solidFill>
                  <a:schemeClr val="bg2">
                    <a:lumMod val="20000"/>
                    <a:lumOff val="80000"/>
                  </a:schemeClr>
                </a:solidFill>
                <a:hlinkClick r:id="rId2"/>
              </a:rPr>
              <a:t>http://</a:t>
            </a:r>
            <a:r>
              <a:rPr lang="en-US" sz="1600" u="sng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2"/>
              </a:rPr>
              <a:t>www.crle.org/pub_eeindex_spr96.asp</a:t>
            </a:r>
            <a:r>
              <a:rPr lang="en-US" sz="20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848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Unholy Trinity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E67D5-F517-4B5A-9E7D-6B8B7F9CA9D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2035" name="AutoShape 3"/>
          <p:cNvSpPr>
            <a:spLocks noChangeArrowheads="1"/>
          </p:cNvSpPr>
          <p:nvPr/>
        </p:nvSpPr>
        <p:spPr bwMode="auto">
          <a:xfrm>
            <a:off x="609600" y="1981200"/>
            <a:ext cx="3276600" cy="2590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6" name="Text Box 4"/>
          <p:cNvSpPr txBox="1">
            <a:spLocks noChangeArrowheads="1"/>
          </p:cNvSpPr>
          <p:nvPr/>
        </p:nvSpPr>
        <p:spPr bwMode="auto">
          <a:xfrm rot="-25018317">
            <a:off x="-431800" y="2901950"/>
            <a:ext cx="2911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World Resources Institute</a:t>
            </a:r>
          </a:p>
        </p:txBody>
      </p:sp>
      <p:sp>
        <p:nvSpPr>
          <p:cNvPr id="812037" name="Text Box 5"/>
          <p:cNvSpPr txBox="1">
            <a:spLocks noChangeArrowheads="1"/>
          </p:cNvSpPr>
          <p:nvPr/>
        </p:nvSpPr>
        <p:spPr bwMode="auto">
          <a:xfrm>
            <a:off x="609600" y="4751388"/>
            <a:ext cx="3352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World Wildlife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Fund</a:t>
            </a:r>
          </a:p>
        </p:txBody>
      </p:sp>
      <p:sp>
        <p:nvSpPr>
          <p:cNvPr id="812038" name="Text Box 6"/>
          <p:cNvSpPr txBox="1">
            <a:spLocks noChangeArrowheads="1"/>
          </p:cNvSpPr>
          <p:nvPr/>
        </p:nvSpPr>
        <p:spPr bwMode="auto">
          <a:xfrm rot="3482960">
            <a:off x="1088231" y="2874169"/>
            <a:ext cx="46640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IUCN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EPA, USFWS, NPS, USFS; </a:t>
            </a:r>
          </a:p>
        </p:txBody>
      </p:sp>
      <p:sp>
        <p:nvSpPr>
          <p:cNvPr id="812039" name="Text Box 7"/>
          <p:cNvSpPr txBox="1">
            <a:spLocks noChangeArrowheads="1"/>
          </p:cNvSpPr>
          <p:nvPr/>
        </p:nvSpPr>
        <p:spPr bwMode="auto">
          <a:xfrm>
            <a:off x="1600200" y="3352800"/>
            <a:ext cx="12192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</a:t>
            </a:r>
          </a:p>
        </p:txBody>
      </p:sp>
      <p:sp>
        <p:nvSpPr>
          <p:cNvPr id="812040" name="Text Box 8"/>
          <p:cNvSpPr txBox="1">
            <a:spLocks noChangeArrowheads="1"/>
          </p:cNvSpPr>
          <p:nvPr/>
        </p:nvSpPr>
        <p:spPr bwMode="auto">
          <a:xfrm>
            <a:off x="6324600" y="2438400"/>
            <a:ext cx="2971800" cy="1457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Implement Eco-Spiritual Strategy Locally</a:t>
            </a:r>
          </a:p>
        </p:txBody>
      </p:sp>
      <p:sp>
        <p:nvSpPr>
          <p:cNvPr id="812041" name="Text Box 9"/>
          <p:cNvSpPr txBox="1">
            <a:spLocks noChangeArrowheads="1"/>
          </p:cNvSpPr>
          <p:nvPr/>
        </p:nvSpPr>
        <p:spPr bwMode="auto">
          <a:xfrm rot="3482960">
            <a:off x="782638" y="3025775"/>
            <a:ext cx="4665662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IUCN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endParaRPr lang="en-US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812042" name="Group 10"/>
          <p:cNvGrpSpPr>
            <a:grpSpLocks/>
          </p:cNvGrpSpPr>
          <p:nvPr/>
        </p:nvGrpSpPr>
        <p:grpSpPr bwMode="auto">
          <a:xfrm>
            <a:off x="3505200" y="381000"/>
            <a:ext cx="5029200" cy="5638800"/>
            <a:chOff x="2208" y="240"/>
            <a:chExt cx="3168" cy="3552"/>
          </a:xfrm>
        </p:grpSpPr>
        <p:grpSp>
          <p:nvGrpSpPr>
            <p:cNvPr id="28686" name="Group 11"/>
            <p:cNvGrpSpPr>
              <a:grpSpLocks/>
            </p:cNvGrpSpPr>
            <p:nvPr/>
          </p:nvGrpSpPr>
          <p:grpSpPr bwMode="auto">
            <a:xfrm>
              <a:off x="2208" y="240"/>
              <a:ext cx="3168" cy="1596"/>
              <a:chOff x="2304" y="240"/>
              <a:chExt cx="3168" cy="1596"/>
            </a:xfrm>
          </p:grpSpPr>
          <p:sp>
            <p:nvSpPr>
              <p:cNvPr id="812044" name="AutoShape 12"/>
              <p:cNvSpPr>
                <a:spLocks noChangeArrowheads="1"/>
              </p:cNvSpPr>
              <p:nvPr/>
            </p:nvSpPr>
            <p:spPr bwMode="auto">
              <a:xfrm rot="11019682" flipH="1" flipV="1">
                <a:off x="2304" y="240"/>
                <a:ext cx="3168" cy="1596"/>
              </a:xfrm>
              <a:custGeom>
                <a:avLst/>
                <a:gdLst>
                  <a:gd name="G0" fmla="+- -522189 0 0"/>
                  <a:gd name="G1" fmla="+- -9811826 0 0"/>
                  <a:gd name="G2" fmla="+- -522189 0 -9811826"/>
                  <a:gd name="G3" fmla="+- 10800 0 0"/>
                  <a:gd name="G4" fmla="+- 0 0 -52218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4148 0 0"/>
                  <a:gd name="G9" fmla="+- 0 0 -9811826"/>
                  <a:gd name="G10" fmla="+- 4148 0 2700"/>
                  <a:gd name="G11" fmla="cos G10 -522189"/>
                  <a:gd name="G12" fmla="sin G10 -522189"/>
                  <a:gd name="G13" fmla="cos 13500 -522189"/>
                  <a:gd name="G14" fmla="sin 13500 -52218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4148 1 2"/>
                  <a:gd name="G20" fmla="+- G19 5400 0"/>
                  <a:gd name="G21" fmla="cos G20 -522189"/>
                  <a:gd name="G22" fmla="sin G20 -522189"/>
                  <a:gd name="G23" fmla="+- G21 10800 0"/>
                  <a:gd name="G24" fmla="+- G12 G23 G22"/>
                  <a:gd name="G25" fmla="+- G22 G23 G11"/>
                  <a:gd name="G26" fmla="cos 10800 -522189"/>
                  <a:gd name="G27" fmla="sin 10800 -522189"/>
                  <a:gd name="G28" fmla="cos 4148 -522189"/>
                  <a:gd name="G29" fmla="sin 4148 -52218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811826"/>
                  <a:gd name="G36" fmla="sin G34 -9811826"/>
                  <a:gd name="G37" fmla="+/ -9811826 -52218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4148 G39"/>
                  <a:gd name="G43" fmla="sin 414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889 w 21600"/>
                  <a:gd name="T5" fmla="*/ 204 h 21600"/>
                  <a:gd name="T6" fmla="*/ 4345 w 21600"/>
                  <a:gd name="T7" fmla="*/ 7031 h 21600"/>
                  <a:gd name="T8" fmla="*/ 11602 w 21600"/>
                  <a:gd name="T9" fmla="*/ 6730 h 21600"/>
                  <a:gd name="T10" fmla="*/ 24169 w 21600"/>
                  <a:gd name="T11" fmla="*/ 8928 h 21600"/>
                  <a:gd name="T12" fmla="*/ 19037 w 21600"/>
                  <a:gd name="T13" fmla="*/ 15730 h 21600"/>
                  <a:gd name="T14" fmla="*/ 12234 w 21600"/>
                  <a:gd name="T15" fmla="*/ 1059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4907" y="10225"/>
                    </a:moveTo>
                    <a:cubicBezTo>
                      <a:pt x="14621" y="8176"/>
                      <a:pt x="12868" y="6652"/>
                      <a:pt x="10800" y="6652"/>
                    </a:cubicBezTo>
                    <a:cubicBezTo>
                      <a:pt x="9325" y="6651"/>
                      <a:pt x="7961" y="7434"/>
                      <a:pt x="7218" y="8708"/>
                    </a:cubicBezTo>
                    <a:lnTo>
                      <a:pt x="1473" y="5353"/>
                    </a:lnTo>
                    <a:cubicBezTo>
                      <a:pt x="3409" y="2038"/>
                      <a:pt x="6960" y="-1"/>
                      <a:pt x="10800" y="0"/>
                    </a:cubicBezTo>
                    <a:cubicBezTo>
                      <a:pt x="16186" y="0"/>
                      <a:pt x="20749" y="3968"/>
                      <a:pt x="21495" y="9302"/>
                    </a:cubicBezTo>
                    <a:lnTo>
                      <a:pt x="24169" y="8928"/>
                    </a:lnTo>
                    <a:lnTo>
                      <a:pt x="19037" y="15730"/>
                    </a:lnTo>
                    <a:lnTo>
                      <a:pt x="12234" y="10599"/>
                    </a:lnTo>
                    <a:lnTo>
                      <a:pt x="14907" y="102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111111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70000"/>
                  </a:lnSpc>
                  <a:defRPr/>
                </a:pPr>
                <a:endParaRPr lang="en-US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691" name="WordArt 13"/>
              <p:cNvSpPr>
                <a:spLocks noChangeArrowheads="1" noChangeShapeType="1" noTextEdit="1"/>
              </p:cNvSpPr>
              <p:nvPr/>
            </p:nvSpPr>
            <p:spPr bwMode="auto">
              <a:xfrm rot="-9807703" flipH="1" flipV="1">
                <a:off x="3030" y="528"/>
                <a:ext cx="1968" cy="10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058105"/>
                  </a:avLst>
                </a:prstTxWarp>
              </a:bodyPr>
              <a:lstStyle/>
              <a:p>
                <a:pPr algn="ctr"/>
                <a:r>
                  <a:rPr lang="en-US" sz="3200" b="1" kern="10">
                    <a:solidFill>
                      <a:schemeClr val="bg1"/>
                    </a:solidFill>
                    <a:effectLst>
                      <a:outerShdw dist="35921" dir="2700000" algn="ctr" rotWithShape="0">
                        <a:srgbClr val="111111"/>
                      </a:outerShdw>
                    </a:effectLst>
                    <a:latin typeface="Arial"/>
                    <a:cs typeface="Arial"/>
                  </a:rPr>
                  <a:t>Federal Agencies</a:t>
                </a:r>
              </a:p>
            </p:txBody>
          </p:sp>
        </p:grpSp>
        <p:grpSp>
          <p:nvGrpSpPr>
            <p:cNvPr id="28687" name="Group 14"/>
            <p:cNvGrpSpPr>
              <a:grpSpLocks/>
            </p:cNvGrpSpPr>
            <p:nvPr/>
          </p:nvGrpSpPr>
          <p:grpSpPr bwMode="auto">
            <a:xfrm>
              <a:off x="2448" y="2064"/>
              <a:ext cx="2918" cy="1728"/>
              <a:chOff x="2448" y="2064"/>
              <a:chExt cx="2918" cy="1728"/>
            </a:xfrm>
          </p:grpSpPr>
          <p:sp>
            <p:nvSpPr>
              <p:cNvPr id="812047" name="AutoShape 15"/>
              <p:cNvSpPr>
                <a:spLocks noChangeArrowheads="1"/>
              </p:cNvSpPr>
              <p:nvPr/>
            </p:nvSpPr>
            <p:spPr bwMode="auto">
              <a:xfrm rot="10506302" flipH="1">
                <a:off x="2448" y="2064"/>
                <a:ext cx="2918" cy="1728"/>
              </a:xfrm>
              <a:custGeom>
                <a:avLst/>
                <a:gdLst>
                  <a:gd name="G0" fmla="+- -522189 0 0"/>
                  <a:gd name="G1" fmla="+- -10343286 0 0"/>
                  <a:gd name="G2" fmla="+- -522189 0 -10343286"/>
                  <a:gd name="G3" fmla="+- 10800 0 0"/>
                  <a:gd name="G4" fmla="+- 0 0 -52218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4148 0 0"/>
                  <a:gd name="G9" fmla="+- 0 0 -10343286"/>
                  <a:gd name="G10" fmla="+- 4148 0 2700"/>
                  <a:gd name="G11" fmla="cos G10 -522189"/>
                  <a:gd name="G12" fmla="sin G10 -522189"/>
                  <a:gd name="G13" fmla="cos 13500 -522189"/>
                  <a:gd name="G14" fmla="sin 13500 -52218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4148 1 2"/>
                  <a:gd name="G20" fmla="+- G19 5400 0"/>
                  <a:gd name="G21" fmla="cos G20 -522189"/>
                  <a:gd name="G22" fmla="sin G20 -522189"/>
                  <a:gd name="G23" fmla="+- G21 10800 0"/>
                  <a:gd name="G24" fmla="+- G12 G23 G22"/>
                  <a:gd name="G25" fmla="+- G22 G23 G11"/>
                  <a:gd name="G26" fmla="cos 10800 -522189"/>
                  <a:gd name="G27" fmla="sin 10800 -522189"/>
                  <a:gd name="G28" fmla="cos 4148 -522189"/>
                  <a:gd name="G29" fmla="sin 4148 -52218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0343286"/>
                  <a:gd name="G36" fmla="sin G34 -10343286"/>
                  <a:gd name="G37" fmla="+/ -10343286 -52218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4148 G39"/>
                  <a:gd name="G43" fmla="sin 414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135 w 21600"/>
                  <a:gd name="T5" fmla="*/ 82 h 21600"/>
                  <a:gd name="T6" fmla="*/ 3878 w 21600"/>
                  <a:gd name="T7" fmla="*/ 7979 h 21600"/>
                  <a:gd name="T8" fmla="*/ 11312 w 21600"/>
                  <a:gd name="T9" fmla="*/ 6683 h 21600"/>
                  <a:gd name="T10" fmla="*/ 24169 w 21600"/>
                  <a:gd name="T11" fmla="*/ 8928 h 21600"/>
                  <a:gd name="T12" fmla="*/ 19037 w 21600"/>
                  <a:gd name="T13" fmla="*/ 15730 h 21600"/>
                  <a:gd name="T14" fmla="*/ 12234 w 21600"/>
                  <a:gd name="T15" fmla="*/ 1059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4907" y="10225"/>
                    </a:moveTo>
                    <a:cubicBezTo>
                      <a:pt x="14621" y="8176"/>
                      <a:pt x="12868" y="6652"/>
                      <a:pt x="10800" y="6652"/>
                    </a:cubicBezTo>
                    <a:cubicBezTo>
                      <a:pt x="9113" y="6651"/>
                      <a:pt x="7595" y="7672"/>
                      <a:pt x="6958" y="9234"/>
                    </a:cubicBezTo>
                    <a:lnTo>
                      <a:pt x="798" y="6723"/>
                    </a:lnTo>
                    <a:cubicBezTo>
                      <a:pt x="2455" y="2658"/>
                      <a:pt x="6409" y="-1"/>
                      <a:pt x="10800" y="0"/>
                    </a:cubicBezTo>
                    <a:cubicBezTo>
                      <a:pt x="16186" y="0"/>
                      <a:pt x="20749" y="3968"/>
                      <a:pt x="21495" y="9302"/>
                    </a:cubicBezTo>
                    <a:lnTo>
                      <a:pt x="24169" y="8928"/>
                    </a:lnTo>
                    <a:lnTo>
                      <a:pt x="19037" y="15730"/>
                    </a:lnTo>
                    <a:lnTo>
                      <a:pt x="12234" y="10599"/>
                    </a:lnTo>
                    <a:lnTo>
                      <a:pt x="14907" y="102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111111"/>
                </a:outerShdw>
              </a:effectLst>
            </p:spPr>
            <p:txBody>
              <a:bodyPr rot="10800000" wrap="none" anchor="ctr"/>
              <a:lstStyle/>
              <a:p>
                <a:pPr algn="ctr">
                  <a:lnSpc>
                    <a:spcPct val="70000"/>
                  </a:lnSpc>
                  <a:defRPr/>
                </a:pPr>
                <a:endParaRPr lang="en-US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689" name="WordArt 16"/>
              <p:cNvSpPr>
                <a:spLocks noChangeArrowheads="1" noChangeShapeType="1" noTextEdit="1"/>
              </p:cNvSpPr>
              <p:nvPr/>
            </p:nvSpPr>
            <p:spPr bwMode="auto">
              <a:xfrm rot="9806353" flipH="1" flipV="1">
                <a:off x="2976" y="2496"/>
                <a:ext cx="2061" cy="100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21510804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solidFill>
                      <a:schemeClr val="bg1"/>
                    </a:solidFill>
                    <a:effectLst>
                      <a:outerShdw dist="35921" dir="2700000" algn="ctr" rotWithShape="0">
                        <a:srgbClr val="111111"/>
                      </a:outerShdw>
                    </a:effectLst>
                    <a:latin typeface="Arial"/>
                    <a:cs typeface="Arial"/>
                  </a:rPr>
                  <a:t>Environmental Groups</a:t>
                </a:r>
              </a:p>
            </p:txBody>
          </p:sp>
        </p:grpSp>
      </p:grpSp>
      <p:sp>
        <p:nvSpPr>
          <p:cNvPr id="812049" name="Text Box 17"/>
          <p:cNvSpPr txBox="1">
            <a:spLocks noChangeArrowheads="1"/>
          </p:cNvSpPr>
          <p:nvPr/>
        </p:nvSpPr>
        <p:spPr bwMode="auto">
          <a:xfrm rot="3482960">
            <a:off x="1541462" y="2036763"/>
            <a:ext cx="466407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IUCN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EPA, USFWS, NPS, USFS;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ICLEI, Sierra Club, Nature Conservancy, Nat. Wild. Fed., Nat. Audubon, NRDC, EDF;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812050" name="Text Box 18"/>
          <p:cNvSpPr txBox="1">
            <a:spLocks noChangeArrowheads="1"/>
          </p:cNvSpPr>
          <p:nvPr/>
        </p:nvSpPr>
        <p:spPr bwMode="auto">
          <a:xfrm rot="3482960">
            <a:off x="1633538" y="1787525"/>
            <a:ext cx="466248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IUCN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EPA, USFWS, NPS, USFS;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ICLEI, Sierra Club, Nature Conservancy, Nat. Wild. Fed., Nat. Audubon, NRDC, EDF;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UNEP, UNDP, UNESCO</a:t>
            </a:r>
          </a:p>
        </p:txBody>
      </p:sp>
    </p:spTree>
    <p:extLst>
      <p:ext uri="{BB962C8B-B14F-4D97-AF65-F5344CB8AC3E}">
        <p14:creationId xmlns:p14="http://schemas.microsoft.com/office/powerpoint/2010/main" val="34003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2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1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animBg="1"/>
      <p:bldP spid="812037" grpId="0"/>
      <p:bldP spid="812038" grpId="0"/>
      <p:bldP spid="812039" grpId="0"/>
      <p:bldP spid="812040" grpId="0"/>
      <p:bldP spid="812049" grpId="0"/>
      <p:bldP spid="81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What does sustainable development really mean?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>
          <a:xfrm>
            <a:off x="376238" y="1114425"/>
            <a:ext cx="7726362" cy="45069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u="sng" dirty="0" smtClean="0"/>
              <a:t>IUCN Endgame Definition</a:t>
            </a:r>
            <a:r>
              <a:rPr lang="en-US" sz="2600" dirty="0" smtClean="0"/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6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Sustainable by definition, means not only indefinitely prolonged, </a:t>
            </a:r>
            <a:r>
              <a:rPr lang="en-US" sz="2600" b="1" dirty="0" smtClean="0">
                <a:solidFill>
                  <a:srgbClr val="FFFF00"/>
                </a:solidFill>
              </a:rPr>
              <a:t>but nourishing, as the earth is nourishing to life and the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self-actualizing of persons and communities.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/>
              <a:t>The word development need not be restricted to economic activity, </a:t>
            </a:r>
            <a:endParaRPr lang="en-US" sz="2600" b="1" dirty="0" smtClean="0">
              <a:solidFill>
                <a:srgbClr val="FFCC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but can mean the evolution, unfolding growth and fulfillment of any and all aspects of life.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3E2FB83E-3834-4208-A9E3-14C9069359AB}" type="slidenum">
              <a:rPr lang="en-US" sz="1800">
                <a:solidFill>
                  <a:schemeClr val="bg1">
                    <a:lumMod val="60000"/>
                    <a:lumOff val="40000"/>
                  </a:schemeClr>
                </a:solidFill>
              </a:rPr>
              <a:pPr>
                <a:defRPr/>
              </a:pPr>
              <a:t>4</a:t>
            </a:fld>
            <a:endParaRPr lang="en-US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63538" y="6064250"/>
            <a:ext cx="74882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400" dirty="0">
                <a:latin typeface="Times New Roman" pitchFamily="18" charset="0"/>
              </a:rPr>
              <a:t>Steven Rockefeller, </a:t>
            </a:r>
            <a:r>
              <a:rPr lang="en-US" sz="2400" i="1" dirty="0">
                <a:latin typeface="Times New Roman" pitchFamily="18" charset="0"/>
              </a:rPr>
              <a:t>Spirit and Nature </a:t>
            </a:r>
            <a:r>
              <a:rPr lang="en-US" sz="2400" dirty="0">
                <a:latin typeface="Times New Roman" pitchFamily="18" charset="0"/>
              </a:rPr>
              <a:t>(Boston: Beacon, 1992), page 8.</a:t>
            </a:r>
          </a:p>
        </p:txBody>
      </p:sp>
      <p:pic>
        <p:nvPicPr>
          <p:cNvPr id="125954" name="Picture 2" descr="http://t1.gstatic.com/images?q=tbn:ANd9GcRWaMZJesupKqySoB3g7gQEs4rebDDxtmw-s9yU_6CjtrCRCr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123950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0" grpId="0"/>
      <p:bldP spid="703491" grpId="0" uiExpand="1" build="p"/>
      <p:bldP spid="39941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2800" y="3124200"/>
            <a:ext cx="144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Late 1970s &amp; 1980s</a:t>
            </a:r>
            <a:endParaRPr lang="en-US" dirty="0"/>
          </a:p>
        </p:txBody>
      </p:sp>
      <p:pic>
        <p:nvPicPr>
          <p:cNvPr id="10242" name="Picture 2" descr="http://ts1.mm.bing.net/th?id=HN.60798601003388413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6863"/>
            <a:ext cx="2857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733800" y="1355726"/>
            <a:ext cx="914400" cy="53340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244" name="Picture 4" descr="http://www.educationabroadnetwork.org/site/galleries/8_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6863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 bwMode="auto">
          <a:xfrm rot="5400000">
            <a:off x="6629400" y="3333384"/>
            <a:ext cx="914400" cy="53340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246" name="Picture 6" descr="http://blog.christianitytoday.com/ctpolitics/upload/2011/04/0412e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68170"/>
            <a:ext cx="1233406" cy="12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01" y="4046341"/>
            <a:ext cx="1137557" cy="12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4" b="80614" l="31291" r="68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2" t="11798" r="26328" b="11740"/>
          <a:stretch/>
        </p:blipFill>
        <p:spPr bwMode="auto">
          <a:xfrm>
            <a:off x="7762022" y="4068170"/>
            <a:ext cx="1381978" cy="126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 descr="http://www.covebear.com/100px-US-FishAndWildlifeService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53" y="5526108"/>
            <a:ext cx="9525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fws.gov/garrisondam/images/LOGOusarmycorps_of_engineers.gif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85" y="5501368"/>
            <a:ext cx="1562100" cy="14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594" y="228600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NGO Foundations Fund University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Conservation Biology Programs</a:t>
            </a:r>
          </a:p>
          <a:p>
            <a:pPr algn="ctr"/>
            <a:r>
              <a:rPr lang="en-US" dirty="0" smtClean="0"/>
              <a:t>1970s</a:t>
            </a:r>
            <a:endParaRPr lang="en-US" dirty="0"/>
          </a:p>
        </p:txBody>
      </p:sp>
      <p:pic>
        <p:nvPicPr>
          <p:cNvPr id="10262" name="Picture 22" descr="http://ts1.mm.bing.net/th?&amp;id=HN.608029071378089075&amp;w=325&amp;h=300&amp;c=0&amp;pid=1.9&amp;rs=0&amp;p=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35" b="76813" l="37888" r="61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8" r="35385" b="14652"/>
          <a:stretch/>
        </p:blipFill>
        <p:spPr bwMode="auto">
          <a:xfrm>
            <a:off x="7993336" y="5305548"/>
            <a:ext cx="919349" cy="12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6"/>
          <p:cNvSpPr>
            <a:spLocks noChangeAspect="1" noChangeArrowheads="1"/>
          </p:cNvSpPr>
          <p:nvPr/>
        </p:nvSpPr>
        <p:spPr bwMode="auto">
          <a:xfrm>
            <a:off x="4443413" y="-457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609600" y="2971800"/>
            <a:ext cx="5791200" cy="1702158"/>
            <a:chOff x="-609600" y="3219816"/>
            <a:chExt cx="5791200" cy="1702158"/>
          </a:xfrm>
        </p:grpSpPr>
        <p:pic>
          <p:nvPicPr>
            <p:cNvPr id="10267" name="Picture 2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600" y="3219816"/>
              <a:ext cx="2971800" cy="170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47800" y="36576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Journal of Conservation Biology </a:t>
              </a:r>
              <a:r>
                <a:rPr lang="en-US" sz="16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Issue 1, 1987</a:t>
              </a: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</p:grpSp>
      <p:sp useBgFill="1">
        <p:nvSpPr>
          <p:cNvPr id="8" name="TextBox 7"/>
          <p:cNvSpPr txBox="1"/>
          <p:nvPr/>
        </p:nvSpPr>
        <p:spPr>
          <a:xfrm>
            <a:off x="0" y="4311105"/>
            <a:ext cx="5029200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dirty="0"/>
              <a:t>“The society is a response...to the </a:t>
            </a:r>
            <a:r>
              <a:rPr lang="en-US" b="1" dirty="0">
                <a:solidFill>
                  <a:srgbClr val="FFFF00"/>
                </a:solidFill>
              </a:rPr>
              <a:t>biological diversity crisis that will reach a crescendo in the first half of the 21st century. </a:t>
            </a:r>
            <a:r>
              <a:rPr lang="en-US" dirty="0"/>
              <a:t>We assume implicitly that...the </a:t>
            </a:r>
            <a:r>
              <a:rPr lang="en-US" b="1" dirty="0">
                <a:solidFill>
                  <a:srgbClr val="FFFF00"/>
                </a:solidFill>
              </a:rPr>
              <a:t>worst biological disaster in the last 65 million years can be averted</a:t>
            </a:r>
            <a:r>
              <a:rPr lang="en-US" dirty="0"/>
              <a:t>.... We assume implicitly that </a:t>
            </a:r>
            <a:r>
              <a:rPr lang="en-US" b="1" dirty="0">
                <a:solidFill>
                  <a:srgbClr val="FFFF00"/>
                </a:solidFill>
              </a:rPr>
              <a:t>environmental wounds inflicted by ignorant humans and destructive technologies can be treated by wiser humans</a:t>
            </a:r>
            <a:r>
              <a:rPr lang="en-US" dirty="0"/>
              <a:t> and by wholesome technologies.”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93336" y="6516831"/>
            <a:ext cx="115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6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6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833 0.00578 L 0.24167 -0.24422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 animBg="1"/>
      <p:bldP spid="6" grpId="0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56" y="1522021"/>
            <a:ext cx="7772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March 30 BLM summit on ecosystem management identified the objective/purpose of ecosystem management: 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"</a:t>
            </a:r>
            <a:r>
              <a:rPr lang="en-US" sz="2400" b="1" dirty="0">
                <a:solidFill>
                  <a:srgbClr val="FFFF00"/>
                </a:solidFill>
              </a:rPr>
              <a:t>All ecosystem management activities should </a:t>
            </a:r>
            <a:r>
              <a:rPr lang="en-US" sz="2400" b="1" i="1" dirty="0">
                <a:solidFill>
                  <a:srgbClr val="FFFF00"/>
                </a:solidFill>
              </a:rPr>
              <a:t>consider human beings as a biological resource</a:t>
            </a:r>
            <a:r>
              <a:rPr lang="en-US" sz="2400" b="1" dirty="0">
                <a:solidFill>
                  <a:srgbClr val="FFFF00"/>
                </a:solidFill>
              </a:rPr>
              <a:t>..."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3336" y="6516831"/>
            <a:ext cx="115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47"/>
            <a:ext cx="5251243" cy="3011556"/>
          </a:xfrm>
          <a:prstGeom prst="rect">
            <a:avLst/>
          </a:prstGeom>
        </p:spPr>
      </p:pic>
      <p:pic>
        <p:nvPicPr>
          <p:cNvPr id="14338" name="Picture 2" descr="http://www.policestateusa.com/wp-content/uploads/2014/04/BundyRanch-protest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875"/>
            <a:ext cx="5498275" cy="31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therightplanet.com/wp-content/uploads/2014/04/21WIRE-20-BLM-Bundy-April-12-14-GMN-Copyrigh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3"/>
          <a:stretch/>
        </p:blipFill>
        <p:spPr bwMode="auto">
          <a:xfrm>
            <a:off x="0" y="2977909"/>
            <a:ext cx="5086996" cy="38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westernjournalism.com/wp-content/uploads/2014/04/cow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56" y="3177513"/>
            <a:ext cx="4565143" cy="33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93336" y="6516831"/>
            <a:ext cx="115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88"/>
            <a:ext cx="8229600" cy="1139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IUCN           to the EPA, </a:t>
            </a:r>
            <a:br>
              <a:rPr lang="en-US" dirty="0" smtClean="0"/>
            </a:br>
            <a:r>
              <a:rPr lang="en-US" dirty="0" smtClean="0"/>
              <a:t>Interior Department, etc.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1304925"/>
            <a:ext cx="8318500" cy="4892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"Natural resource and environmental agencies... should...develop a joint strategy to help the United States fulfill its existing international obligations (e.g. Convention on Biological Diversity, </a:t>
            </a:r>
            <a:r>
              <a:rPr lang="en-US" b="1" dirty="0">
                <a:solidFill>
                  <a:srgbClr val="FFFF00"/>
                </a:solidFill>
              </a:rPr>
              <a:t>Agenda 21</a:t>
            </a:r>
            <a:r>
              <a:rPr lang="en-US" dirty="0"/>
              <a:t>). . . </a:t>
            </a:r>
            <a:r>
              <a:rPr lang="en-US" dirty="0" smtClean="0">
                <a:effectLst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 executive branch should direct federal agencies to evaluate national policies...in light of international policies and obligations, and to </a:t>
            </a:r>
            <a:r>
              <a:rPr lang="en-US" b="1" dirty="0" smtClean="0">
                <a:solidFill>
                  <a:srgbClr val="FFFF00"/>
                </a:solidFill>
              </a:rPr>
              <a:t>amend national policies to achieve international objectives."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273" y="61976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4A794B3-CE42-4EB4-9104-0AA44BD97496}" type="slidenum">
              <a:rPr lang="en-US" sz="180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615950" y="6197600"/>
            <a:ext cx="807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Source: EPA Internal Working Document, August 6, 1993, pp 9.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3551238" y="177800"/>
            <a:ext cx="915987" cy="487363"/>
          </a:xfrm>
          <a:prstGeom prst="rightArrow">
            <a:avLst>
              <a:gd name="adj1" fmla="val 50000"/>
              <a:gd name="adj2" fmla="val 46987"/>
            </a:avLst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4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2" grpId="0"/>
      <p:bldP spid="824323" grpId="0" build="p" autoUpdateAnimBg="0"/>
      <p:bldP spid="153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6558" y="6191640"/>
            <a:ext cx="2133600" cy="457200"/>
          </a:xfrm>
        </p:spPr>
        <p:txBody>
          <a:bodyPr/>
          <a:lstStyle/>
          <a:p>
            <a:pPr>
              <a:defRPr/>
            </a:pPr>
            <a:fld id="{C563DE70-D6A2-459E-B191-7484C98C74FF}" type="slidenum">
              <a:rPr lang="en-US" sz="18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14" descr="\\MIKESGATEWAY-PC\pres\SPEECH SLIDES\Agenda 21-Sustainable America\Introdu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4" y="3175"/>
            <a:ext cx="8646032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\\MIKESGATEWAY-PC\pres\SPEECH SLIDES\Agenda 21-Sustainable America\Agenda 21-PC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646488"/>
            <a:ext cx="8763000" cy="30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Agenda-21-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3377" y="-31668"/>
            <a:ext cx="178062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1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09 -0.23797 L -1.66667E-6 -1.18409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39 0.08765 L -0.00399 -0.130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ld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14009</TotalTime>
  <Words>606</Words>
  <Application>Microsoft Office PowerPoint</Application>
  <PresentationFormat>On-screen Show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World</vt:lpstr>
      <vt:lpstr>PowerPoint Presentation</vt:lpstr>
      <vt:lpstr>IUCN—What is it?</vt:lpstr>
      <vt:lpstr>The Unholy Trinity</vt:lpstr>
      <vt:lpstr>What does sustainable development really mean?</vt:lpstr>
      <vt:lpstr>PowerPoint Presentation</vt:lpstr>
      <vt:lpstr>PowerPoint Presentation</vt:lpstr>
      <vt:lpstr>PowerPoint Presentation</vt:lpstr>
      <vt:lpstr>IUCN           to the EPA,  Interior Department, etc.</vt:lpstr>
      <vt:lpstr>PowerPoint Presentation</vt:lpstr>
      <vt:lpstr>PowerPoint Presentation</vt:lpstr>
      <vt:lpstr>NGOs Promoting Smart Growth</vt:lpstr>
      <vt:lpstr>NGOs Promoting Smart Growth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and  AGENDA 21</dc:title>
  <dc:creator>MikesAMD</dc:creator>
  <cp:lastModifiedBy>Mike</cp:lastModifiedBy>
  <cp:revision>170</cp:revision>
  <dcterms:created xsi:type="dcterms:W3CDTF">2013-10-11T19:06:46Z</dcterms:created>
  <dcterms:modified xsi:type="dcterms:W3CDTF">2014-07-12T20:21:33Z</dcterms:modified>
</cp:coreProperties>
</file>