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1" r:id="rId6"/>
    <p:sldId id="275" r:id="rId7"/>
    <p:sldId id="280" r:id="rId8"/>
    <p:sldId id="268" r:id="rId9"/>
    <p:sldId id="273" r:id="rId10"/>
    <p:sldId id="265" r:id="rId11"/>
    <p:sldId id="266" r:id="rId12"/>
    <p:sldId id="269" r:id="rId13"/>
    <p:sldId id="264" r:id="rId14"/>
    <p:sldId id="262" r:id="rId15"/>
    <p:sldId id="271" r:id="rId16"/>
    <p:sldId id="272" r:id="rId17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4CE449B-3796-4EDC-9B69-BA8F0CA82FE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9D5E141-B334-4BE5-8AFB-C0D02DC19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6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58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1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38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04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86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49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6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9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4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04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04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76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78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D5E141-B334-4BE5-8AFB-C0D02DC19A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B24A-D642-4D9A-823A-D07719391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949910"/>
            <a:ext cx="8561747" cy="2210539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Founders Freedom Forum</a:t>
            </a:r>
            <a:br>
              <a:rPr lang="en-US" sz="4800" dirty="0">
                <a:solidFill>
                  <a:srgbClr val="0070C0"/>
                </a:solidFill>
              </a:rPr>
            </a:br>
            <a:r>
              <a:rPr lang="en-US" sz="4800" dirty="0">
                <a:solidFill>
                  <a:srgbClr val="0070C0"/>
                </a:solidFill>
              </a:rPr>
              <a:t>Training  Team  Report</a:t>
            </a:r>
            <a:br>
              <a:rPr lang="en-US" sz="1400" dirty="0"/>
            </a:b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78B5B-507B-4820-9B09-BC5C2527B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6768" y="3697552"/>
            <a:ext cx="8561747" cy="1282821"/>
          </a:xfrm>
        </p:spPr>
        <p:txBody>
          <a:bodyPr>
            <a:noAutofit/>
          </a:bodyPr>
          <a:lstStyle/>
          <a:p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246736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20E2-AF68-49AF-B267-3404A737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696012" cy="91774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Plan Resources - Participant Packet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EB3-0BC2-4DD0-AD93-6D977299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231" y="2610337"/>
            <a:ext cx="10097477" cy="2876063"/>
          </a:xfrm>
        </p:spPr>
        <p:txBody>
          <a:bodyPr>
            <a:normAutofit/>
          </a:bodyPr>
          <a:lstStyle/>
          <a:p>
            <a:r>
              <a:rPr lang="en-US" sz="2800" dirty="0"/>
              <a:t>The Activist’s Handbook with Code</a:t>
            </a:r>
          </a:p>
          <a:p>
            <a:r>
              <a:rPr lang="en-US" sz="2800" dirty="0"/>
              <a:t>Related Handouts </a:t>
            </a:r>
          </a:p>
          <a:p>
            <a:r>
              <a:rPr lang="en-US" sz="2800" dirty="0"/>
              <a:t>US Constitution &amp; Declaration of Independence – </a:t>
            </a:r>
            <a:r>
              <a:rPr lang="en-US" dirty="0"/>
              <a:t>Pocket Copy</a:t>
            </a:r>
          </a:p>
          <a:p>
            <a:r>
              <a:rPr lang="en-US" sz="2800" dirty="0"/>
              <a:t>Founders’ American Culture Series &amp; Anti-Socialism Card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9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6794-730B-461A-9D33-077E0774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734645"/>
            <a:ext cx="9520158" cy="141458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  Resources - Activist’s Handbook</a:t>
            </a:r>
            <a:br>
              <a:rPr lang="en-US" sz="4800" dirty="0">
                <a:solidFill>
                  <a:srgbClr val="0070C0"/>
                </a:solidFill>
              </a:rPr>
            </a:br>
            <a:r>
              <a:rPr lang="en-US" sz="4800" dirty="0">
                <a:solidFill>
                  <a:srgbClr val="0070C0"/>
                </a:solidFill>
              </a:rPr>
              <a:t>                  </a:t>
            </a:r>
            <a:r>
              <a:rPr lang="en-US" dirty="0">
                <a:solidFill>
                  <a:srgbClr val="0070C0"/>
                </a:solidFill>
              </a:rPr>
              <a:t>Sample of Topics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062B-4B23-4F7C-AA9F-E5A62B0AF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657231"/>
            <a:ext cx="9094227" cy="32980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 Election Process            Zoning              School Reform          </a:t>
            </a:r>
          </a:p>
          <a:p>
            <a:pPr marL="0" indent="0">
              <a:buNone/>
            </a:pPr>
            <a:r>
              <a:rPr lang="en-US" sz="2800" dirty="0"/>
              <a:t>           Building Codes            Form-Based Codes</a:t>
            </a:r>
          </a:p>
          <a:p>
            <a:pPr marL="0" indent="0">
              <a:buNone/>
            </a:pPr>
            <a:r>
              <a:rPr lang="en-US" sz="2800" dirty="0"/>
              <a:t>      Property Rights             Assess Your Community </a:t>
            </a:r>
          </a:p>
          <a:p>
            <a:pPr marL="0" indent="0">
              <a:buNone/>
            </a:pPr>
            <a:r>
              <a:rPr lang="en-US" sz="2800" dirty="0"/>
              <a:t>            How to Organize            Freedom Pod</a:t>
            </a:r>
          </a:p>
          <a:p>
            <a:pPr marL="0" indent="0">
              <a:buNone/>
            </a:pPr>
            <a:r>
              <a:rPr lang="en-US" sz="2800" dirty="0"/>
              <a:t>   UN Agendas           Green New Deal            NGO’s</a:t>
            </a:r>
          </a:p>
        </p:txBody>
      </p:sp>
    </p:spTree>
    <p:extLst>
      <p:ext uri="{BB962C8B-B14F-4D97-AF65-F5344CB8AC3E}">
        <p14:creationId xmlns:p14="http://schemas.microsoft.com/office/powerpoint/2010/main" val="202926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59BBE-6CAB-4F62-937E-8ACFFC349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59692"/>
            <a:ext cx="9520158" cy="83624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</a:t>
            </a:r>
            <a:r>
              <a:rPr lang="en-US" sz="4800" dirty="0">
                <a:solidFill>
                  <a:srgbClr val="0070C0"/>
                </a:solidFill>
              </a:rPr>
              <a:t>Resources – Activist’s Handbook     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A862B-28C7-4B4B-8977-06B02E7B8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55" y="2196123"/>
            <a:ext cx="10317596" cy="3802185"/>
          </a:xfrm>
        </p:spPr>
        <p:txBody>
          <a:bodyPr>
            <a:noAutofit/>
          </a:bodyPr>
          <a:lstStyle/>
          <a:p>
            <a:r>
              <a:rPr lang="en-US" sz="2800" dirty="0"/>
              <a:t>Understand UN Agendas When Fighting Local Issues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How Many Communities Implementing UN’s Agenda?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“Almost All of Them; Any Community Taking Federal Grants and Producing a Comprehensive Development Plan is Implementing  Some Part of the Agenda.” Tom DeWeese</a:t>
            </a:r>
          </a:p>
        </p:txBody>
      </p:sp>
    </p:spTree>
    <p:extLst>
      <p:ext uri="{BB962C8B-B14F-4D97-AF65-F5344CB8AC3E}">
        <p14:creationId xmlns:p14="http://schemas.microsoft.com/office/powerpoint/2010/main" val="21829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B1A2-CC0D-474D-BAFE-AE67305B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87767"/>
            <a:ext cx="9520158" cy="87888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   </a:t>
            </a:r>
            <a:r>
              <a:rPr lang="en-US" sz="4800" dirty="0">
                <a:solidFill>
                  <a:srgbClr val="0070C0"/>
                </a:solidFill>
              </a:rPr>
              <a:t>Resources - Activist’s Tool 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64CD-0FA0-4C32-900C-5100CBB0A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21259"/>
            <a:ext cx="9875265" cy="3170414"/>
          </a:xfrm>
        </p:spPr>
        <p:txBody>
          <a:bodyPr>
            <a:noAutofit/>
          </a:bodyPr>
          <a:lstStyle/>
          <a:p>
            <a:r>
              <a:rPr lang="en-US" sz="2800" dirty="0"/>
              <a:t>Found on APC website,   Access With a Code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Includes Documents,  Useful Forms,  Background Material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Video Webinars</a:t>
            </a:r>
          </a:p>
        </p:txBody>
      </p:sp>
    </p:spTree>
    <p:extLst>
      <p:ext uri="{BB962C8B-B14F-4D97-AF65-F5344CB8AC3E}">
        <p14:creationId xmlns:p14="http://schemas.microsoft.com/office/powerpoint/2010/main" val="4224960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E29B-F257-42E9-A81C-6E5DFEE8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437662"/>
            <a:ext cx="9855355" cy="151618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	Resources - Training Session 				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60A3A-79CB-426B-9743-80F9574EA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585" y="2530136"/>
            <a:ext cx="10148270" cy="3276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Fours (4) Hours: 			Morning or Afternoon</a:t>
            </a:r>
          </a:p>
          <a:p>
            <a:pPr marL="0" indent="0">
              <a:buNone/>
            </a:pPr>
            <a:r>
              <a:rPr lang="en-US" sz="2800" dirty="0"/>
              <a:t>Audience:  				Groups From Southern Michigan</a:t>
            </a:r>
          </a:p>
          <a:p>
            <a:pPr marL="0" indent="0">
              <a:buNone/>
            </a:pPr>
            <a:r>
              <a:rPr lang="en-US" sz="2800" dirty="0"/>
              <a:t>Size:  					Ten (10) - Forty (40) People</a:t>
            </a:r>
          </a:p>
          <a:p>
            <a:pPr marL="0" indent="0">
              <a:buNone/>
            </a:pPr>
            <a:r>
              <a:rPr lang="en-US" sz="2800" dirty="0"/>
              <a:t>Two Facilitators:			Primary &amp; Assistant</a:t>
            </a:r>
          </a:p>
          <a:p>
            <a:pPr marL="0" indent="0">
              <a:buNone/>
            </a:pPr>
            <a:r>
              <a:rPr lang="en-US" sz="2800" dirty="0"/>
              <a:t>Facilitator’s PowerPoint:	To Be Developed</a:t>
            </a:r>
            <a:endParaRPr lang="en-US" sz="2400" dirty="0"/>
          </a:p>
          <a:p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005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5E72-81A9-467E-9D90-15AC2291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20"/>
            <a:ext cx="9758535" cy="80233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 </a:t>
            </a:r>
            <a:r>
              <a:rPr lang="en-US" sz="4800" dirty="0">
                <a:solidFill>
                  <a:srgbClr val="0070C0"/>
                </a:solidFill>
              </a:rPr>
              <a:t>Draft Budget - Budget 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3319D-60B9-4956-819E-DBF19DC9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2250219"/>
            <a:ext cx="10853529" cy="3427012"/>
          </a:xfrm>
        </p:spPr>
        <p:txBody>
          <a:bodyPr>
            <a:normAutofit/>
          </a:bodyPr>
          <a:lstStyle/>
          <a:p>
            <a:r>
              <a:rPr lang="en-US" sz="2800" dirty="0"/>
              <a:t>Budget for One 4-Hour Training With 20 People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Training Expenses:  $1060.00     Includes Facility Rental,                                                            DeWeese Handbook, Handouts, Supplies, Refreshments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Income Cover Expenses: $20 Training Fee, Donors, Grant Funding</a:t>
            </a:r>
          </a:p>
        </p:txBody>
      </p:sp>
    </p:spTree>
    <p:extLst>
      <p:ext uri="{BB962C8B-B14F-4D97-AF65-F5344CB8AC3E}">
        <p14:creationId xmlns:p14="http://schemas.microsoft.com/office/powerpoint/2010/main" val="155945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3422-43F8-41C8-A886-DC0AFBD4E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   </a:t>
            </a:r>
            <a:r>
              <a:rPr lang="en-US" sz="4800" dirty="0">
                <a:solidFill>
                  <a:srgbClr val="0070C0"/>
                </a:solidFill>
              </a:rPr>
              <a:t>Team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CA51-E61C-4365-8583-7EFA6A99A1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89608" y="2494625"/>
            <a:ext cx="9783192" cy="3124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1. Offer Activist Training in Southern Michigan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/>
              <a:t>2. Utilize Tom DeWeese’s Book &amp; APC Materials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/>
              <a:t>3. Conduct a Trial Training Before Offering to Community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74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A781-658C-449E-9C13-3383D7BF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Training Team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353F3-DAE6-42BC-BC8F-4652E1DD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6" y="2055446"/>
            <a:ext cx="10371015" cy="35641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11200" dirty="0"/>
              <a:t>Review Tom DeWeese’s book, “The Activist’s Handbook: </a:t>
            </a:r>
          </a:p>
          <a:p>
            <a:pPr marL="0" indent="0">
              <a:buNone/>
            </a:pPr>
            <a:r>
              <a:rPr lang="en-US" sz="11200" dirty="0"/>
              <a:t>  	How to Fight Back in Your Community”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sz="11200" dirty="0"/>
              <a:t>Review Related Material - APC Website, Activist’s Tool Kit</a:t>
            </a:r>
          </a:p>
          <a:p>
            <a:endParaRPr lang="en-US" sz="11200" dirty="0"/>
          </a:p>
          <a:p>
            <a:r>
              <a:rPr lang="en-US" sz="11200" dirty="0"/>
              <a:t>Develop Training Plan Utilizing Book and Website Materials</a:t>
            </a:r>
          </a:p>
        </p:txBody>
      </p:sp>
    </p:spTree>
    <p:extLst>
      <p:ext uri="{BB962C8B-B14F-4D97-AF65-F5344CB8AC3E}">
        <p14:creationId xmlns:p14="http://schemas.microsoft.com/office/powerpoint/2010/main" val="227338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985D-08F2-4C22-B48A-B379A230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40" y="798975"/>
            <a:ext cx="6061914" cy="2136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Why Involve</a:t>
            </a:r>
            <a:br>
              <a:rPr lang="en-US" sz="4800" dirty="0"/>
            </a:br>
            <a:r>
              <a:rPr lang="en-US" sz="4800" dirty="0"/>
              <a:t> </a:t>
            </a:r>
            <a:r>
              <a:rPr lang="en-US" sz="4800" b="1" dirty="0">
                <a:solidFill>
                  <a:srgbClr val="0070C0"/>
                </a:solidFill>
              </a:rPr>
              <a:t>Founders Freedom Forum?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F7404-00D6-4D25-AC14-C65060BF3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43385" y="3195539"/>
            <a:ext cx="5474486" cy="258784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>
                <a:solidFill>
                  <a:srgbClr val="0070C0"/>
                </a:solidFill>
              </a:rPr>
              <a:t>● </a:t>
            </a:r>
            <a:r>
              <a:rPr lang="en-US" sz="2800" dirty="0"/>
              <a:t>An Educational Non-Profit!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●</a:t>
            </a:r>
            <a:r>
              <a:rPr lang="en-US" sz="2800" dirty="0"/>
              <a:t> Already Provide Education!</a:t>
            </a:r>
          </a:p>
          <a:p>
            <a:r>
              <a:rPr lang="en-US" sz="2800" dirty="0">
                <a:solidFill>
                  <a:srgbClr val="0070C0"/>
                </a:solidFill>
              </a:rPr>
              <a:t>●</a:t>
            </a:r>
            <a:r>
              <a:rPr lang="en-US" sz="2800" dirty="0"/>
              <a:t> Will Promote Our Organization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43DDE71-DFFA-4899-A450-9EB0674AA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07970" y="660466"/>
            <a:ext cx="3151571" cy="2274509"/>
          </a:xfrm>
        </p:spPr>
      </p:pic>
    </p:spTree>
    <p:extLst>
      <p:ext uri="{BB962C8B-B14F-4D97-AF65-F5344CB8AC3E}">
        <p14:creationId xmlns:p14="http://schemas.microsoft.com/office/powerpoint/2010/main" val="259400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4413E-0BDC-4B98-B50E-B9CC7B0C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  </a:t>
            </a:r>
            <a:r>
              <a:rPr lang="en-US" sz="4800" b="1" dirty="0">
                <a:solidFill>
                  <a:srgbClr val="0070C0"/>
                </a:solidFill>
              </a:rPr>
              <a:t>Why a Training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6869-072A-48D2-AA1D-C06C1FCBD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46" y="2751014"/>
            <a:ext cx="10238108" cy="3087077"/>
          </a:xfrm>
        </p:spPr>
        <p:txBody>
          <a:bodyPr>
            <a:normAutofit/>
          </a:bodyPr>
          <a:lstStyle/>
          <a:p>
            <a:r>
              <a:rPr lang="en-US" sz="2800" dirty="0"/>
              <a:t>Leaders Eliminating our Liberties and Rights</a:t>
            </a:r>
          </a:p>
          <a:p>
            <a:r>
              <a:rPr lang="en-US" sz="2800" dirty="0"/>
              <a:t>Our Republic Being Destroyed &amp; Replaced with Socialism</a:t>
            </a:r>
          </a:p>
          <a:p>
            <a:r>
              <a:rPr lang="en-US" sz="2800" dirty="0"/>
              <a:t>Globalist’s Implementing UN Agendas &amp; NGD, local level</a:t>
            </a:r>
          </a:p>
          <a:p>
            <a:r>
              <a:rPr lang="en-US" sz="2800" dirty="0"/>
              <a:t>We Must Organize, be Proactive, get off the Sidelines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571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E314-6A2E-4CD2-834E-90AB71A3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0652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 </a:t>
            </a:r>
            <a:r>
              <a:rPr lang="en-US" sz="4800" dirty="0">
                <a:solidFill>
                  <a:srgbClr val="0070C0"/>
                </a:solidFill>
              </a:rPr>
              <a:t>Training Plan - Contents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706BF-DDE6-4359-9E5C-C0E6144AB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999" y="2274277"/>
            <a:ext cx="5865864" cy="3344986"/>
          </a:xfrm>
        </p:spPr>
        <p:txBody>
          <a:bodyPr>
            <a:normAutofit/>
          </a:bodyPr>
          <a:lstStyle/>
          <a:p>
            <a:r>
              <a:rPr lang="en-US" sz="2800" dirty="0"/>
              <a:t>Goal &amp; Objectives</a:t>
            </a:r>
          </a:p>
          <a:p>
            <a:r>
              <a:rPr lang="en-US" sz="2800" dirty="0"/>
              <a:t>Training Session Outline</a:t>
            </a:r>
          </a:p>
          <a:p>
            <a:r>
              <a:rPr lang="en-US" sz="2800" dirty="0"/>
              <a:t>Resources &amp; Materials</a:t>
            </a:r>
          </a:p>
          <a:p>
            <a:r>
              <a:rPr lang="en-US" sz="2800" dirty="0"/>
              <a:t>Training Session Description</a:t>
            </a:r>
          </a:p>
          <a:p>
            <a:r>
              <a:rPr lang="en-US" sz="2800" dirty="0"/>
              <a:t>Budget Summary</a:t>
            </a:r>
          </a:p>
        </p:txBody>
      </p:sp>
    </p:spTree>
    <p:extLst>
      <p:ext uri="{BB962C8B-B14F-4D97-AF65-F5344CB8AC3E}">
        <p14:creationId xmlns:p14="http://schemas.microsoft.com/office/powerpoint/2010/main" val="23685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AB5D2-B848-4046-9F71-6B0A129FD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8" y="754604"/>
            <a:ext cx="9261565" cy="93352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      Training Plan - Goal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2F68-141B-40FC-AD1C-7938412F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046" y="2680677"/>
            <a:ext cx="8886092" cy="27197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 Program Goal:      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To Train Local Level Activists How to Organize And 	Restore Citizen Control of Their Community’s  	Governing  Systems.</a:t>
            </a:r>
          </a:p>
        </p:txBody>
      </p:sp>
    </p:spTree>
    <p:extLst>
      <p:ext uri="{BB962C8B-B14F-4D97-AF65-F5344CB8AC3E}">
        <p14:creationId xmlns:p14="http://schemas.microsoft.com/office/powerpoint/2010/main" val="187445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4A847-9A2E-4576-A095-18DEA426D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8547150" cy="104923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     Training Plan - Objectives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7A76-591C-4A98-A5C4-A97CAFBCA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62" y="2015732"/>
            <a:ext cx="10558584" cy="386143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Introduce Participants to DeWeese’s Book;  </a:t>
            </a:r>
            <a:r>
              <a:rPr lang="en-US" sz="2400" dirty="0"/>
              <a:t>“The Activist’s</a:t>
            </a:r>
          </a:p>
          <a:p>
            <a:pPr marL="0" indent="0">
              <a:buNone/>
            </a:pPr>
            <a:r>
              <a:rPr lang="en-US" sz="2400" dirty="0"/>
              <a:t>            Handbook:  How to Fight Back in Your Community” and the </a:t>
            </a:r>
          </a:p>
          <a:p>
            <a:pPr marL="0" indent="0">
              <a:buNone/>
            </a:pPr>
            <a:r>
              <a:rPr lang="en-US" sz="2400" dirty="0"/>
              <a:t>            Activist’s Tool Kit at the American Policy Center’s Website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2.   </a:t>
            </a:r>
            <a:r>
              <a:rPr lang="en-US" sz="2800" dirty="0"/>
              <a:t>Define the Opposition &amp; Their Tactics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3.   </a:t>
            </a:r>
            <a:r>
              <a:rPr lang="en-US" sz="2800" dirty="0"/>
              <a:t>Introduce Why Local Communities Need to Become Proactive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4.   </a:t>
            </a:r>
            <a:r>
              <a:rPr lang="en-US" sz="2800" dirty="0"/>
              <a:t>Assist Participants to Start a Community Action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3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25C0-AD13-466F-B1B8-41CD22FA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</a:rPr>
              <a:t>   </a:t>
            </a:r>
            <a:r>
              <a:rPr lang="en-US" sz="4800" dirty="0">
                <a:solidFill>
                  <a:srgbClr val="0070C0"/>
                </a:solidFill>
              </a:rPr>
              <a:t>Training Plan - Session 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1AE1-2AF2-41D1-8280-A0EBED11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46" y="2133600"/>
            <a:ext cx="11050954" cy="3837354"/>
          </a:xfrm>
        </p:spPr>
        <p:txBody>
          <a:bodyPr>
            <a:normAutofit fontScale="55000" lnSpcReduction="20000"/>
          </a:bodyPr>
          <a:lstStyle/>
          <a:p>
            <a:r>
              <a:rPr lang="en-US" sz="4500" b="1" dirty="0"/>
              <a:t>Welcome and Introduction:  </a:t>
            </a:r>
            <a:r>
              <a:rPr lang="en-US" sz="4500" dirty="0"/>
              <a:t>Activist’s Handbook and</a:t>
            </a:r>
          </a:p>
          <a:p>
            <a:pPr marL="0" indent="0">
              <a:buNone/>
            </a:pPr>
            <a:r>
              <a:rPr lang="en-US" sz="4500" dirty="0"/>
              <a:t>	American Policy Center’s Website: Activist’s Tool Kit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b="1" dirty="0"/>
              <a:t>Video Webinars:  </a:t>
            </a:r>
            <a:r>
              <a:rPr lang="en-US" sz="4500" dirty="0"/>
              <a:t>Show Portions of several videos, 5 minute Q &amp; A</a:t>
            </a:r>
          </a:p>
          <a:p>
            <a:pPr marL="0" indent="0">
              <a:buNone/>
            </a:pPr>
            <a:r>
              <a:rPr lang="en-US" sz="4500" dirty="0"/>
              <a:t>	Possible Guest Speaker replace one video Webinar</a:t>
            </a:r>
          </a:p>
          <a:p>
            <a:endParaRPr lang="en-US" sz="4500" dirty="0"/>
          </a:p>
          <a:p>
            <a:r>
              <a:rPr lang="en-US" sz="4500" b="1" dirty="0"/>
              <a:t>Getting Started:  </a:t>
            </a:r>
            <a:r>
              <a:rPr lang="en-US" sz="4500" dirty="0"/>
              <a:t>5 Minute Video - Tom DeWeese</a:t>
            </a:r>
          </a:p>
          <a:p>
            <a:endParaRPr lang="en-US" sz="45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0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B2A7-B20F-4975-AF2A-4B64D10B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765907"/>
            <a:ext cx="9813242" cy="1406770"/>
          </a:xfrm>
        </p:spPr>
        <p:txBody>
          <a:bodyPr>
            <a:normAutofit fontScale="90000"/>
          </a:bodyPr>
          <a:lstStyle/>
          <a:p>
            <a:br>
              <a:rPr lang="en-US" sz="3200" dirty="0"/>
            </a:br>
            <a:r>
              <a:rPr lang="en-US" sz="3200" dirty="0"/>
              <a:t>     </a:t>
            </a:r>
            <a:r>
              <a:rPr lang="en-US" sz="5300" dirty="0">
                <a:solidFill>
                  <a:srgbClr val="0070C0"/>
                </a:solidFill>
              </a:rPr>
              <a:t>Training Plan - Session Outline</a:t>
            </a:r>
            <a:br>
              <a:rPr lang="en-US" sz="5300" dirty="0">
                <a:solidFill>
                  <a:srgbClr val="0070C0"/>
                </a:solidFill>
              </a:rPr>
            </a:br>
            <a:r>
              <a:rPr lang="en-US" sz="5300" dirty="0">
                <a:solidFill>
                  <a:srgbClr val="0070C0"/>
                </a:solidFill>
              </a:rPr>
              <a:t>                     </a:t>
            </a:r>
            <a:r>
              <a:rPr lang="en-US" sz="3600" dirty="0">
                <a:solidFill>
                  <a:srgbClr val="0070C0"/>
                </a:solidFill>
              </a:rPr>
              <a:t>Continued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489BA-61B3-48B6-B7F6-49AE4317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6" y="2352583"/>
            <a:ext cx="10644552" cy="33292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200" dirty="0"/>
          </a:p>
          <a:p>
            <a:r>
              <a:rPr lang="en-US" sz="3000" b="1" dirty="0"/>
              <a:t>Begin Development:  </a:t>
            </a:r>
            <a:r>
              <a:rPr lang="en-US" sz="3000" dirty="0"/>
              <a:t>Community Action Plan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b="1" dirty="0"/>
              <a:t>Closing:  </a:t>
            </a:r>
            <a:r>
              <a:rPr lang="en-US" sz="3000" dirty="0"/>
              <a:t>Founder’s Membership &amp; Participant Feedback Survey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b="1" dirty="0"/>
              <a:t>Includes Two:  </a:t>
            </a:r>
            <a:r>
              <a:rPr lang="en-US" sz="3000" dirty="0"/>
              <a:t>15 Minutes Breaks with Beverages &amp; Snacks</a:t>
            </a:r>
          </a:p>
        </p:txBody>
      </p:sp>
    </p:spTree>
    <p:extLst>
      <p:ext uri="{BB962C8B-B14F-4D97-AF65-F5344CB8AC3E}">
        <p14:creationId xmlns:p14="http://schemas.microsoft.com/office/powerpoint/2010/main" val="34857058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2226</TotalTime>
  <Words>607</Words>
  <Application>Microsoft Office PowerPoint</Application>
  <PresentationFormat>Widescreen</PresentationFormat>
  <Paragraphs>117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Palatino Linotype</vt:lpstr>
      <vt:lpstr>Gallery</vt:lpstr>
      <vt:lpstr>Founders Freedom Forum Training  Team  Report </vt:lpstr>
      <vt:lpstr>Training Team Assignments</vt:lpstr>
      <vt:lpstr>Why Involve  Founders Freedom Forum?</vt:lpstr>
      <vt:lpstr>  Why a Training Program?</vt:lpstr>
      <vt:lpstr>  Training Plan - Contents</vt:lpstr>
      <vt:lpstr>      Training Plan - Goal</vt:lpstr>
      <vt:lpstr>     Training Plan - Objectives</vt:lpstr>
      <vt:lpstr>   Training Plan - Session Outline </vt:lpstr>
      <vt:lpstr>      Training Plan - Session Outline                      Continued</vt:lpstr>
      <vt:lpstr>Plan Resources - Participant Packet</vt:lpstr>
      <vt:lpstr>  Resources - Activist’s Handbook                   Sample of Topics </vt:lpstr>
      <vt:lpstr> Resources – Activist’s Handbook     </vt:lpstr>
      <vt:lpstr>    Resources - Activist’s Tool Kit</vt:lpstr>
      <vt:lpstr> Resources - Training Session     Description</vt:lpstr>
      <vt:lpstr>  Draft Budget - Budget  Summary</vt:lpstr>
      <vt:lpstr>    Team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Next?</dc:title>
  <dc:creator>Beverly Solik</dc:creator>
  <cp:lastModifiedBy>Beverly Solik</cp:lastModifiedBy>
  <cp:revision>121</cp:revision>
  <cp:lastPrinted>2021-02-10T21:49:16Z</cp:lastPrinted>
  <dcterms:created xsi:type="dcterms:W3CDTF">2021-02-04T19:04:25Z</dcterms:created>
  <dcterms:modified xsi:type="dcterms:W3CDTF">2021-02-15T22:59:19Z</dcterms:modified>
</cp:coreProperties>
</file>